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Raleway ExtraBold"/>
      <p:bold r:id="rId29"/>
      <p:boldItalic r:id="rId30"/>
    </p:embeddedFont>
    <p:embeddedFont>
      <p:font typeface="Raleway Black"/>
      <p:bold r:id="rId31"/>
      <p:boldItalic r:id="rId32"/>
    </p:embeddedFont>
    <p:embeddedFont>
      <p:font typeface="Raleway Light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7" roundtripDataSignature="AMtx7mg8mCb7Y9TH+FTCbmdVQb4ghw7L7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A91E1BF-38E3-4AC2-84EF-9E58512014F1}">
  <a:tblStyle styleId="{7A91E1BF-38E3-4AC2-84EF-9E58512014F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ExtraBold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Black-bold.fntdata"/><Relationship Id="rId30" Type="http://schemas.openxmlformats.org/officeDocument/2006/relationships/font" Target="fonts/RalewayExtraBold-boldItalic.fntdata"/><Relationship Id="rId11" Type="http://schemas.openxmlformats.org/officeDocument/2006/relationships/slide" Target="slides/slide5.xml"/><Relationship Id="rId33" Type="http://schemas.openxmlformats.org/officeDocument/2006/relationships/font" Target="fonts/RalewayLight-regular.fntdata"/><Relationship Id="rId10" Type="http://schemas.openxmlformats.org/officeDocument/2006/relationships/slide" Target="slides/slide4.xml"/><Relationship Id="rId32" Type="http://schemas.openxmlformats.org/officeDocument/2006/relationships/font" Target="fonts/RalewayBlack-boldItalic.fntdata"/><Relationship Id="rId13" Type="http://schemas.openxmlformats.org/officeDocument/2006/relationships/slide" Target="slides/slide7.xml"/><Relationship Id="rId35" Type="http://schemas.openxmlformats.org/officeDocument/2006/relationships/font" Target="fonts/RalewayLight-italic.fntdata"/><Relationship Id="rId12" Type="http://schemas.openxmlformats.org/officeDocument/2006/relationships/slide" Target="slides/slide6.xml"/><Relationship Id="rId34" Type="http://schemas.openxmlformats.org/officeDocument/2006/relationships/font" Target="fonts/RalewayLight-bold.fntdata"/><Relationship Id="rId15" Type="http://schemas.openxmlformats.org/officeDocument/2006/relationships/slide" Target="slides/slide9.xml"/><Relationship Id="rId37" Type="http://customschemas.google.com/relationships/presentationmetadata" Target="metadata"/><Relationship Id="rId14" Type="http://schemas.openxmlformats.org/officeDocument/2006/relationships/slide" Target="slides/slide8.xml"/><Relationship Id="rId36" Type="http://schemas.openxmlformats.org/officeDocument/2006/relationships/font" Target="fonts/RalewayLight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9ddb32b935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39ddb32b935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a56e930191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3a56e930191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a1ba987341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3a1ba987341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9ddb32b935_1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39ddb32b935_1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a1ba987341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3a1ba987341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a56e930191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3a56e930191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a1ba987341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3a1ba987341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a0425d7d7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3a0425d7d7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Algunos les hemos solicitado mediante correo dirección particular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a56e930191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3a56e930191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9ddb32b935_1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39ddb32b935_1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https://padlet.com/ljcl79/cu-l-es-el-bug-m-s-costoso-que-has-visto-p3z5m9ozvcw008uk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9deaa96f72_2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g39deaa96f72_2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9ddb32b935_1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g39ddb32b935_1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a1ba987341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3a1ba98734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9deaa96f72_2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39deaa96f72_2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9deaa96f72_2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39deaa96f72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a1ba987341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3a1ba987341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7.png"/><Relationship Id="rId6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9ddb32b935_1_14"/>
          <p:cNvSpPr/>
          <p:nvPr/>
        </p:nvSpPr>
        <p:spPr>
          <a:xfrm>
            <a:off x="571500" y="492985"/>
            <a:ext cx="8001000" cy="419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g39ddb32b935_1_14"/>
          <p:cNvSpPr txBox="1"/>
          <p:nvPr/>
        </p:nvSpPr>
        <p:spPr>
          <a:xfrm>
            <a:off x="1581600" y="1215525"/>
            <a:ext cx="5980800" cy="16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419" sz="3000" u="none" cap="none" strike="noStrike">
                <a:solidFill>
                  <a:srgbClr val="081D3F"/>
                </a:solidFill>
                <a:latin typeface="Raleway Black"/>
                <a:ea typeface="Raleway Black"/>
                <a:cs typeface="Raleway Black"/>
                <a:sym typeface="Raleway Black"/>
              </a:rPr>
              <a:t>Master Class </a:t>
            </a:r>
            <a:r>
              <a:rPr lang="es-419" sz="3000">
                <a:solidFill>
                  <a:srgbClr val="081D3F"/>
                </a:solidFill>
                <a:latin typeface="Raleway Black"/>
                <a:ea typeface="Raleway Black"/>
                <a:cs typeface="Raleway Black"/>
                <a:sym typeface="Raleway Black"/>
              </a:rPr>
              <a:t>2</a:t>
            </a:r>
            <a:endParaRPr b="0" i="0" sz="3000" u="none" cap="none" strike="noStrike">
              <a:solidFill>
                <a:srgbClr val="081D3F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419" sz="3000" u="none" cap="none" strike="noStrike">
                <a:solidFill>
                  <a:srgbClr val="081D3F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 Automation Engineer</a:t>
            </a:r>
            <a:br>
              <a:rPr b="0" i="0" lang="es-419" sz="3000" u="none" cap="none" strike="noStrike">
                <a:solidFill>
                  <a:srgbClr val="081D3F"/>
                </a:solidFill>
                <a:latin typeface="Raleway Black"/>
                <a:ea typeface="Raleway Black"/>
                <a:cs typeface="Raleway Black"/>
                <a:sym typeface="Raleway Black"/>
              </a:rPr>
            </a:br>
            <a:endParaRPr b="0" i="0" sz="3000" u="none" cap="none" strike="noStrike">
              <a:solidFill>
                <a:srgbClr val="081D3F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ctr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419" sz="3000" u="none" cap="none" strike="noStrike">
                <a:solidFill>
                  <a:srgbClr val="081D3F"/>
                </a:solidFill>
                <a:latin typeface="Raleway Black"/>
                <a:ea typeface="Raleway Black"/>
                <a:cs typeface="Raleway Black"/>
                <a:sym typeface="Raleway Black"/>
              </a:rPr>
              <a:t>NODO - 2025</a:t>
            </a:r>
            <a:endParaRPr b="0" i="0" sz="3000" u="none" cap="none" strike="noStrike">
              <a:solidFill>
                <a:srgbClr val="081D3F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56" name="Google Shape;56;g39ddb32b935_1_14" title="Screenshot 2025-10-28 at 14.56.13.png"/>
          <p:cNvPicPr preferRelativeResize="0"/>
          <p:nvPr/>
        </p:nvPicPr>
        <p:blipFill rotWithShape="1">
          <a:blip r:embed="rId4">
            <a:alphaModFix/>
          </a:blip>
          <a:srcRect b="0" l="0" r="0" t="33453"/>
          <a:stretch/>
        </p:blipFill>
        <p:spPr>
          <a:xfrm>
            <a:off x="1285200" y="3418775"/>
            <a:ext cx="6573600" cy="10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g3a56e930191_1_33" title="NODO - RRSS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8875" y="325800"/>
            <a:ext cx="5886251" cy="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3a56e930191_1_33"/>
          <p:cNvSpPr txBox="1"/>
          <p:nvPr/>
        </p:nvSpPr>
        <p:spPr>
          <a:xfrm>
            <a:off x="1982100" y="549950"/>
            <a:ext cx="5179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550" lIns="76550" spcFirstLastPara="1" rIns="76550" wrap="square" tIns="7655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2400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Data Driven Testing (DDT)</a:t>
            </a:r>
            <a:endParaRPr b="1" sz="2400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g3a56e930191_1_33"/>
          <p:cNvSpPr txBox="1"/>
          <p:nvPr/>
        </p:nvSpPr>
        <p:spPr>
          <a:xfrm>
            <a:off x="675075" y="1703800"/>
            <a:ext cx="8012700" cy="24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¿Qué pasa si quieres probar el Login con 50 usuarios diferentes? ¿Copias el request 50 veces? </a:t>
            </a:r>
            <a:r>
              <a:rPr b="1" lang="es-419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¡NO!</a:t>
            </a:r>
            <a:endParaRPr b="1" sz="11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Usamos </a:t>
            </a:r>
            <a:r>
              <a:rPr b="1" lang="es-419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Data Driven Testing</a:t>
            </a:r>
            <a:r>
              <a:rPr lang="es-419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endParaRPr sz="11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s-419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La Plantilla:</a:t>
            </a:r>
            <a:r>
              <a:rPr lang="es-419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Creas </a:t>
            </a:r>
            <a:r>
              <a:rPr i="1" lang="es-419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un solo</a:t>
            </a:r>
            <a:r>
              <a:rPr lang="es-419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request usando variables en el body: </a:t>
            </a:r>
            <a:r>
              <a:rPr lang="es-419" sz="11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{ "user": "{{usuario}}", "pass": "{{clave}}" }</a:t>
            </a:r>
            <a:endParaRPr sz="1100">
              <a:solidFill>
                <a:srgbClr val="18803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s-419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La Fuente de Datos:</a:t>
            </a:r>
            <a:r>
              <a:rPr lang="es-419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Subes un archivo </a:t>
            </a:r>
            <a:r>
              <a:rPr b="1" lang="es-419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.csv</a:t>
            </a:r>
            <a:r>
              <a:rPr lang="es-419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o </a:t>
            </a:r>
            <a:r>
              <a:rPr b="1" lang="es-419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.json</a:t>
            </a:r>
            <a:r>
              <a:rPr lang="es-419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con las columnas </a:t>
            </a:r>
            <a:r>
              <a:rPr lang="es-419" sz="11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usuario</a:t>
            </a:r>
            <a:r>
              <a:rPr lang="es-419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y </a:t>
            </a:r>
            <a:r>
              <a:rPr lang="es-419" sz="1100">
                <a:solidFill>
                  <a:srgbClr val="188038"/>
                </a:solidFill>
                <a:latin typeface="Raleway"/>
                <a:ea typeface="Raleway"/>
                <a:cs typeface="Raleway"/>
                <a:sym typeface="Raleway"/>
              </a:rPr>
              <a:t>clave</a:t>
            </a:r>
            <a:r>
              <a:rPr lang="es-419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1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s-419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La Ejecución:</a:t>
            </a:r>
            <a:r>
              <a:rPr lang="es-419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Postman lee el archivo y ejecuta el request una vez por cada fila.</a:t>
            </a:r>
            <a:endParaRPr sz="11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Acceso a datos en código:</a:t>
            </a:r>
            <a:endParaRPr b="1" sz="11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// Leer datos del archivo actual</a:t>
            </a:r>
            <a:endParaRPr sz="11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const usuario = pm.iterationData.get("usuario");</a:t>
            </a:r>
            <a:endParaRPr sz="11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a1ba987341_0_200"/>
          <p:cNvSpPr/>
          <p:nvPr/>
        </p:nvSpPr>
        <p:spPr>
          <a:xfrm>
            <a:off x="280500" y="497975"/>
            <a:ext cx="56736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59"/>
              </a:lnSpc>
              <a:spcBef>
                <a:spcPts val="0"/>
              </a:spcBef>
              <a:spcAft>
                <a:spcPts val="0"/>
              </a:spcAft>
              <a:buClr>
                <a:srgbClr val="5D6B90"/>
              </a:buClr>
              <a:buSzPts val="2437"/>
              <a:buFont typeface="Raleway"/>
              <a:buNone/>
            </a:pPr>
            <a:r>
              <a:rPr b="1" lang="es-419" sz="2437">
                <a:solidFill>
                  <a:srgbClr val="5D6B90"/>
                </a:solidFill>
                <a:latin typeface="Raleway"/>
                <a:ea typeface="Raleway"/>
                <a:cs typeface="Raleway"/>
                <a:sym typeface="Raleway"/>
              </a:rPr>
              <a:t>El Collection Runner</a:t>
            </a:r>
            <a:endParaRPr b="0" i="0" sz="243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3a1ba987341_0_200"/>
          <p:cNvSpPr txBox="1"/>
          <p:nvPr/>
        </p:nvSpPr>
        <p:spPr>
          <a:xfrm>
            <a:off x="972450" y="1551075"/>
            <a:ext cx="69999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¿Qué es el Runner? Es el motor interno de Postman que toma tu colección (o una carpeta) y ejecuta todas las peticiones en orden secuencial.</a:t>
            </a:r>
            <a:endParaRPr sz="11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Capacidades del Runner:</a:t>
            </a:r>
            <a:endParaRPr sz="11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Iteraciones: "¿Cuántas veces corro esto?". (Aquí es donde brilla el Data Driven Testing).</a:t>
            </a:r>
            <a:endParaRPr sz="11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Delays: "Espera 1 segundo entre peticiones" (para no saturar el servidor).</a:t>
            </a:r>
            <a:endParaRPr sz="11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Persistencia: Mantiene las variables entre peticiones.</a:t>
            </a:r>
            <a:endParaRPr sz="11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Visualización: Ves pasar las barras verdes (✅) o rojas (❌) en tiempo real.</a:t>
            </a:r>
            <a:endParaRPr sz="11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11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El Puente a DevOps: "El Runner es la versión visual. Newman (que veremos luego) es este mismo Runner, pero sin interfaz gráfica, para que puedan usarlo los robots (CI/CD)."</a:t>
            </a:r>
            <a:endParaRPr sz="11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g39ddb32b935_1_2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1" y="0"/>
            <a:ext cx="366310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39ddb32b935_1_202"/>
          <p:cNvSpPr txBox="1"/>
          <p:nvPr/>
        </p:nvSpPr>
        <p:spPr>
          <a:xfrm>
            <a:off x="3663100" y="2202300"/>
            <a:ext cx="5481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419" sz="3600">
                <a:solidFill>
                  <a:srgbClr val="081D3F"/>
                </a:solidFill>
                <a:latin typeface="Raleway Black"/>
                <a:ea typeface="Raleway Black"/>
                <a:cs typeface="Raleway Black"/>
                <a:sym typeface="Raleway Black"/>
              </a:rPr>
              <a:t>Vamos a conocer a Postman en la práctica</a:t>
            </a:r>
            <a:endParaRPr b="0" i="0" sz="3600" u="none" cap="none" strike="noStrike">
              <a:solidFill>
                <a:srgbClr val="081D3F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g3a1ba987341_0_2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1" y="0"/>
            <a:ext cx="366310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3a1ba987341_0_293"/>
          <p:cNvSpPr txBox="1"/>
          <p:nvPr/>
        </p:nvSpPr>
        <p:spPr>
          <a:xfrm>
            <a:off x="3663100" y="2047900"/>
            <a:ext cx="5481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419" sz="3600" u="none" cap="none" strike="noStrike">
                <a:solidFill>
                  <a:srgbClr val="081D3F"/>
                </a:solidFill>
                <a:latin typeface="Raleway Black"/>
                <a:ea typeface="Raleway Black"/>
                <a:cs typeface="Raleway Black"/>
                <a:sym typeface="Raleway Black"/>
              </a:rPr>
              <a:t>¿Qué Aprendimos Realmente?</a:t>
            </a:r>
            <a:endParaRPr b="0" i="0" sz="3600" u="none" cap="none" strike="noStrike">
              <a:solidFill>
                <a:srgbClr val="081D3F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a56e930191_1_55"/>
          <p:cNvSpPr/>
          <p:nvPr/>
        </p:nvSpPr>
        <p:spPr>
          <a:xfrm>
            <a:off x="280500" y="497975"/>
            <a:ext cx="72900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59"/>
              </a:lnSpc>
              <a:spcBef>
                <a:spcPts val="0"/>
              </a:spcBef>
              <a:spcAft>
                <a:spcPts val="0"/>
              </a:spcAft>
              <a:buClr>
                <a:srgbClr val="5D6B90"/>
              </a:buClr>
              <a:buSzPts val="2437"/>
              <a:buFont typeface="Raleway"/>
              <a:buNone/>
            </a:pPr>
            <a:r>
              <a:rPr b="1" lang="es-419" sz="2437">
                <a:solidFill>
                  <a:srgbClr val="5D6B90"/>
                </a:solidFill>
                <a:latin typeface="Raleway"/>
                <a:ea typeface="Raleway"/>
                <a:cs typeface="Raleway"/>
                <a:sym typeface="Raleway"/>
              </a:rPr>
              <a:t>Herramienta: Newman - El Runner Sin Cabeza</a:t>
            </a:r>
            <a:endParaRPr b="0" i="0" sz="243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3a56e930191_1_55"/>
          <p:cNvSpPr txBox="1"/>
          <p:nvPr/>
        </p:nvSpPr>
        <p:spPr>
          <a:xfrm>
            <a:off x="980475" y="1125150"/>
            <a:ext cx="6999900" cy="26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-419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¿Qué es Newman?</a:t>
            </a:r>
            <a:endParaRPr b="1" sz="13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Es un módulo de Node.js que se instala globalmente (</a:t>
            </a:r>
            <a:r>
              <a:rPr lang="es-419" sz="1100">
                <a:solidFill>
                  <a:srgbClr val="188038"/>
                </a:solidFill>
                <a:latin typeface="Raleway Light"/>
                <a:ea typeface="Raleway Light"/>
                <a:cs typeface="Raleway Light"/>
                <a:sym typeface="Raleway Light"/>
              </a:rPr>
              <a:t>npm install -g newman</a:t>
            </a:r>
            <a:r>
              <a:rPr lang="es-419" sz="11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).</a:t>
            </a:r>
            <a:endParaRPr sz="11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aleway Light"/>
              <a:buChar char="●"/>
            </a:pPr>
            <a:r>
              <a:rPr lang="es-419" sz="11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No tiene interfaz gráfica ("Headless").</a:t>
            </a:r>
            <a:endParaRPr sz="11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aleway Light"/>
              <a:buChar char="●"/>
            </a:pPr>
            <a:r>
              <a:rPr lang="es-419" sz="11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Ejecuta Colecciones y Entornos de Postman.</a:t>
            </a:r>
            <a:endParaRPr sz="11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-419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La Magia de la Ejecución</a:t>
            </a:r>
            <a:endParaRPr b="1" sz="13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Para que Newman funcione, solo necesita dos archivos que exportas desde Postman:</a:t>
            </a:r>
            <a:endParaRPr sz="11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-419" sz="11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Colección (</a:t>
            </a:r>
            <a:r>
              <a:rPr lang="es-419" sz="1100">
                <a:solidFill>
                  <a:srgbClr val="188038"/>
                </a:solidFill>
                <a:latin typeface="Raleway Light"/>
                <a:ea typeface="Raleway Light"/>
                <a:cs typeface="Raleway Light"/>
                <a:sym typeface="Raleway Light"/>
              </a:rPr>
              <a:t>.json</a:t>
            </a:r>
            <a:r>
              <a:rPr lang="es-419" sz="11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): Contiene todas las peticiones y, lo más importante, todos tus </a:t>
            </a:r>
            <a:r>
              <a:rPr lang="es-419" sz="1100">
                <a:solidFill>
                  <a:srgbClr val="188038"/>
                </a:solidFill>
                <a:latin typeface="Raleway Light"/>
                <a:ea typeface="Raleway Light"/>
                <a:cs typeface="Raleway Light"/>
                <a:sym typeface="Raleway Light"/>
              </a:rPr>
              <a:t>pm.test</a:t>
            </a:r>
            <a:r>
              <a:rPr lang="es-419" sz="11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.</a:t>
            </a:r>
            <a:endParaRPr sz="11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-419" sz="11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Entorno (</a:t>
            </a:r>
            <a:r>
              <a:rPr lang="es-419" sz="1100">
                <a:solidFill>
                  <a:srgbClr val="188038"/>
                </a:solidFill>
                <a:latin typeface="Raleway Light"/>
                <a:ea typeface="Raleway Light"/>
                <a:cs typeface="Raleway Light"/>
                <a:sym typeface="Raleway Light"/>
              </a:rPr>
              <a:t>.json</a:t>
            </a:r>
            <a:r>
              <a:rPr lang="es-419" sz="11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): Contiene las variables (</a:t>
            </a:r>
            <a:r>
              <a:rPr lang="es-419" sz="1100">
                <a:solidFill>
                  <a:srgbClr val="188038"/>
                </a:solidFill>
                <a:latin typeface="Raleway Light"/>
                <a:ea typeface="Raleway Light"/>
                <a:cs typeface="Raleway Light"/>
                <a:sym typeface="Raleway Light"/>
              </a:rPr>
              <a:t>{{url_base}}</a:t>
            </a:r>
            <a:r>
              <a:rPr lang="es-419" sz="11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, </a:t>
            </a:r>
            <a:r>
              <a:rPr lang="es-419" sz="1100">
                <a:solidFill>
                  <a:srgbClr val="188038"/>
                </a:solidFill>
                <a:latin typeface="Raleway Light"/>
                <a:ea typeface="Raleway Light"/>
                <a:cs typeface="Raleway Light"/>
                <a:sym typeface="Raleway Light"/>
              </a:rPr>
              <a:t>{{token}}</a:t>
            </a:r>
            <a:r>
              <a:rPr lang="es-419" sz="11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) que permiten correr el test en diferentes ambientes.</a:t>
            </a:r>
            <a:endParaRPr sz="11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85" name="Google Shape;185;g3a56e930191_1_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9574" y="3901350"/>
            <a:ext cx="6464850" cy="8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g3a1ba987341_0_336" title="NODO - RRSS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8875" y="325800"/>
            <a:ext cx="5886251" cy="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3a1ba987341_0_336"/>
          <p:cNvSpPr txBox="1"/>
          <p:nvPr/>
        </p:nvSpPr>
        <p:spPr>
          <a:xfrm>
            <a:off x="1982100" y="549950"/>
            <a:ext cx="5179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550" lIns="76550" spcFirstLastPara="1" rIns="76550" wrap="square" tIns="76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s-419" sz="2400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Introducción a CI/CD</a:t>
            </a:r>
            <a:endParaRPr b="1" i="0" sz="24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2" name="Google Shape;192;g3a1ba987341_0_336"/>
          <p:cNvSpPr txBox="1"/>
          <p:nvPr/>
        </p:nvSpPr>
        <p:spPr>
          <a:xfrm>
            <a:off x="480300" y="1379950"/>
            <a:ext cx="4430100" cy="37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1. Integración Continua (CI)</a:t>
            </a:r>
            <a:endParaRPr b="1" sz="11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s-419" sz="9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Objetivo: Fusionar el código de todos los desarrolladores en una línea principal (main) varias veces al día.</a:t>
            </a:r>
            <a:endParaRPr sz="9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s-419" sz="9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Proceso: Cada vez que alguien hace un </a:t>
            </a:r>
            <a:r>
              <a:rPr lang="es-419" sz="900">
                <a:solidFill>
                  <a:srgbClr val="188038"/>
                </a:solidFill>
                <a:latin typeface="Raleway Light"/>
                <a:ea typeface="Raleway Light"/>
                <a:cs typeface="Raleway Light"/>
                <a:sym typeface="Raleway Light"/>
              </a:rPr>
              <a:t>push</a:t>
            </a:r>
            <a:r>
              <a:rPr lang="es-419" sz="9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, se dispara un proceso automático que:</a:t>
            </a:r>
            <a:endParaRPr sz="9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aleway Light"/>
              <a:buChar char="○"/>
            </a:pPr>
            <a:r>
              <a:rPr lang="es-419" sz="9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Compila el código.</a:t>
            </a:r>
            <a:endParaRPr sz="9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</a:pPr>
            <a:r>
              <a:rPr lang="es-419" sz="9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Ejecuta los Tests Rápidos (Unitarios y de Integración).</a:t>
            </a:r>
            <a:endParaRPr sz="9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</a:pPr>
            <a:r>
              <a:rPr lang="es-419" sz="9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El QA en CI: Aquí es donde las pruebas de API (Newman) brillan, porque son rápidas y bloquean el build antes de que llegue a la UI.</a:t>
            </a:r>
            <a:endParaRPr sz="9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2. Entrega Continua (CD)</a:t>
            </a:r>
            <a:endParaRPr b="1" sz="11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s-419" sz="9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Objetivo: Desplegar (deploy) la aplicación probada a un ambiente de staging o producción.</a:t>
            </a:r>
            <a:endParaRPr sz="9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s-419" sz="9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Proceso: Solo si los tests de CI pasan, el sistema:</a:t>
            </a:r>
            <a:endParaRPr sz="9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aleway Light"/>
              <a:buChar char="○"/>
            </a:pPr>
            <a:r>
              <a:rPr lang="es-419" sz="9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Despliega la aplicación.</a:t>
            </a:r>
            <a:endParaRPr sz="9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</a:pPr>
            <a:r>
              <a:rPr lang="es-419" sz="9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Ejecuta los Tests Lentos (E2E/UI).</a:t>
            </a:r>
            <a:endParaRPr sz="9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</a:pPr>
            <a:r>
              <a:rPr lang="es-419" sz="9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El QA en CD: Aquí es donde los tests de Frontend (Cypress/Playwright) entran en acción, validando el sistema final.</a:t>
            </a:r>
            <a:endParaRPr sz="1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93" name="Google Shape;193;g3a1ba987341_0_3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7025" y="1679675"/>
            <a:ext cx="3909048" cy="244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g3a0425d7d71_0_15" title="NODO - RRSS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8875" y="325800"/>
            <a:ext cx="5886251" cy="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3a0425d7d71_0_15"/>
          <p:cNvSpPr txBox="1"/>
          <p:nvPr/>
        </p:nvSpPr>
        <p:spPr>
          <a:xfrm>
            <a:off x="1982100" y="549950"/>
            <a:ext cx="5179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550" lIns="76550" spcFirstLastPara="1" rIns="76550" wrap="square" tIns="76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s-419" sz="2400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GitHub Actions: </a:t>
            </a:r>
            <a:endParaRPr b="1" sz="2400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s-419" sz="2400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El Coreógrafo del Pipeline</a:t>
            </a:r>
            <a:endParaRPr b="1" i="0" sz="24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0" name="Google Shape;200;g3a0425d7d71_0_15"/>
          <p:cNvSpPr txBox="1"/>
          <p:nvPr/>
        </p:nvSpPr>
        <p:spPr>
          <a:xfrm>
            <a:off x="394125" y="1418850"/>
            <a:ext cx="4024200" cy="11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¿Qué es GitHub Actions?</a:t>
            </a:r>
            <a:endParaRPr b="1" sz="13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aleway Light"/>
              <a:buChar char="●"/>
            </a:pPr>
            <a:r>
              <a:rPr lang="es-419" sz="11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Es la herramienta de CI/CD integrada en GitHub.</a:t>
            </a:r>
            <a:endParaRPr sz="11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Utiliza archivos YAML (fácil de leer) para definir qué, cuándo y dónde ejecutar.</a:t>
            </a:r>
            <a:endParaRPr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01" name="Google Shape;201;g3a0425d7d71_0_15"/>
          <p:cNvSpPr txBox="1"/>
          <p:nvPr/>
        </p:nvSpPr>
        <p:spPr>
          <a:xfrm>
            <a:off x="394137" y="3569975"/>
            <a:ext cx="402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81D3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02" name="Google Shape;202;g3a0425d7d71_0_15"/>
          <p:cNvSpPr txBox="1"/>
          <p:nvPr/>
        </p:nvSpPr>
        <p:spPr>
          <a:xfrm>
            <a:off x="4725687" y="1418850"/>
            <a:ext cx="40242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-419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Conceptos Clave</a:t>
            </a:r>
            <a:endParaRPr b="1" sz="13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Workflow: El archivo YAML que define todo el proceso.</a:t>
            </a:r>
            <a:endParaRPr sz="11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Trigger (Disparador): ¿Cuándo se ejecuta? (Ej: en cada </a:t>
            </a:r>
            <a:r>
              <a:rPr lang="es-419" sz="1100">
                <a:solidFill>
                  <a:srgbClr val="188038"/>
                </a:solidFill>
                <a:latin typeface="Raleway Light"/>
                <a:ea typeface="Raleway Light"/>
                <a:cs typeface="Raleway Light"/>
                <a:sym typeface="Raleway Light"/>
              </a:rPr>
              <a:t>push</a:t>
            </a:r>
            <a:r>
              <a:rPr lang="es-419" sz="11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 a la rama </a:t>
            </a:r>
            <a:r>
              <a:rPr lang="es-419" sz="1100">
                <a:solidFill>
                  <a:srgbClr val="188038"/>
                </a:solidFill>
                <a:latin typeface="Raleway Light"/>
                <a:ea typeface="Raleway Light"/>
                <a:cs typeface="Raleway Light"/>
                <a:sym typeface="Raleway Light"/>
              </a:rPr>
              <a:t>main</a:t>
            </a:r>
            <a:r>
              <a:rPr lang="es-419" sz="11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).</a:t>
            </a:r>
            <a:endParaRPr sz="11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Job (Trabajo): Un grupo de pasos que se ejecuta en una máquina virtual separada (un </a:t>
            </a:r>
            <a:r>
              <a:rPr i="1" lang="es-419" sz="11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Runner</a:t>
            </a:r>
            <a:r>
              <a:rPr lang="es-419" sz="11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).</a:t>
            </a:r>
            <a:endParaRPr sz="11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Step (Paso): Una acción individual (ej: </a:t>
            </a:r>
            <a:r>
              <a:rPr lang="es-419" sz="1100">
                <a:solidFill>
                  <a:srgbClr val="188038"/>
                </a:solidFill>
                <a:latin typeface="Raleway Light"/>
                <a:ea typeface="Raleway Light"/>
                <a:cs typeface="Raleway Light"/>
                <a:sym typeface="Raleway Light"/>
              </a:rPr>
              <a:t>Instalar Node</a:t>
            </a:r>
            <a:r>
              <a:rPr lang="es-419" sz="11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, </a:t>
            </a:r>
            <a:r>
              <a:rPr lang="es-419" sz="1100">
                <a:solidFill>
                  <a:srgbClr val="188038"/>
                </a:solidFill>
                <a:latin typeface="Raleway Light"/>
                <a:ea typeface="Raleway Light"/>
                <a:cs typeface="Raleway Light"/>
                <a:sym typeface="Raleway Light"/>
              </a:rPr>
              <a:t>Instalar Newman</a:t>
            </a:r>
            <a:r>
              <a:rPr lang="es-419" sz="11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, </a:t>
            </a:r>
            <a:r>
              <a:rPr lang="es-419" sz="1100">
                <a:solidFill>
                  <a:srgbClr val="188038"/>
                </a:solidFill>
                <a:latin typeface="Raleway Light"/>
                <a:ea typeface="Raleway Light"/>
                <a:cs typeface="Raleway Light"/>
                <a:sym typeface="Raleway Light"/>
              </a:rPr>
              <a:t>Correr la Colección</a:t>
            </a:r>
            <a:r>
              <a:rPr lang="es-419" sz="11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).</a:t>
            </a:r>
            <a:endParaRPr sz="11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11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Ventaja: Al estar integrado, no necesitas herramientas externas. Todo tu código, tus tests y tu automatización viven en el mismo lugar (GitHub).</a:t>
            </a:r>
            <a:endParaRPr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g3a56e930191_1_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1" y="0"/>
            <a:ext cx="366310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3a56e930191_1_69"/>
          <p:cNvSpPr txBox="1"/>
          <p:nvPr/>
        </p:nvSpPr>
        <p:spPr>
          <a:xfrm>
            <a:off x="3663100" y="1925250"/>
            <a:ext cx="5481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419" sz="3600">
                <a:solidFill>
                  <a:srgbClr val="081D3F"/>
                </a:solidFill>
                <a:latin typeface="Raleway Black"/>
                <a:ea typeface="Raleway Black"/>
                <a:cs typeface="Raleway Black"/>
                <a:sym typeface="Raleway Black"/>
              </a:rPr>
              <a:t>Vamos a conocer a Github Actions</a:t>
            </a:r>
            <a:endParaRPr b="0" i="0" sz="3600" u="none" cap="none" strike="noStrike">
              <a:solidFill>
                <a:srgbClr val="081D3F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g39ddb32b935_1_3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6202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39ddb32b935_1_372"/>
          <p:cNvSpPr txBox="1"/>
          <p:nvPr/>
        </p:nvSpPr>
        <p:spPr>
          <a:xfrm>
            <a:off x="3620100" y="2248488"/>
            <a:ext cx="5523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419" sz="3000" u="none" cap="none" strike="noStrike">
                <a:solidFill>
                  <a:srgbClr val="081D3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¡Gracias por su tiempo! </a:t>
            </a:r>
            <a:endParaRPr b="0" i="0" sz="3000" u="none" cap="none" strike="noStrike">
              <a:solidFill>
                <a:srgbClr val="081D3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215" name="Google Shape;215;g39ddb32b935_1_372" title="Screenshot 2025-10-28 at 14.56.13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0100" y="3762525"/>
            <a:ext cx="5523899" cy="138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"/>
          <p:cNvSpPr txBox="1"/>
          <p:nvPr/>
        </p:nvSpPr>
        <p:spPr>
          <a:xfrm>
            <a:off x="164050" y="2294700"/>
            <a:ext cx="3556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419" sz="24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¿Cuál es nuestra ruta?</a:t>
            </a:r>
            <a:endParaRPr b="1" i="0" sz="24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2" name="Google Shape;62;p3" title="NODO - RRSS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1990" y="857615"/>
            <a:ext cx="3723102" cy="82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3" title="NODO - RRSS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03390" y="2613896"/>
            <a:ext cx="3723102" cy="82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3" title="NODO - RRSS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03390" y="3460313"/>
            <a:ext cx="3723102" cy="8255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3"/>
          <p:cNvSpPr txBox="1"/>
          <p:nvPr/>
        </p:nvSpPr>
        <p:spPr>
          <a:xfrm>
            <a:off x="4823275" y="954802"/>
            <a:ext cx="6006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s-419" sz="2900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b="1" i="0" sz="29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" name="Google Shape;66;p3"/>
          <p:cNvSpPr txBox="1"/>
          <p:nvPr/>
        </p:nvSpPr>
        <p:spPr>
          <a:xfrm>
            <a:off x="4854675" y="2711083"/>
            <a:ext cx="6006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s-419" sz="2900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b="1" i="0" sz="29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" name="Google Shape;67;p3"/>
          <p:cNvSpPr txBox="1"/>
          <p:nvPr/>
        </p:nvSpPr>
        <p:spPr>
          <a:xfrm>
            <a:off x="4854675" y="3538775"/>
            <a:ext cx="6006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s-419" sz="2900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endParaRPr b="1" i="0" sz="29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8" name="Google Shape;68;p3"/>
          <p:cNvSpPr txBox="1"/>
          <p:nvPr/>
        </p:nvSpPr>
        <p:spPr>
          <a:xfrm>
            <a:off x="5550025" y="888472"/>
            <a:ext cx="2453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-419" sz="2000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Backend. Bases fundamentales</a:t>
            </a:r>
            <a:endParaRPr b="1" sz="2000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9" name="Google Shape;69;p3"/>
          <p:cNvSpPr txBox="1"/>
          <p:nvPr/>
        </p:nvSpPr>
        <p:spPr>
          <a:xfrm>
            <a:off x="5581425" y="2644760"/>
            <a:ext cx="2544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-419" sz="2000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Herramientas para</a:t>
            </a:r>
            <a:endParaRPr b="1" sz="2000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-419" sz="2000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testing en backend</a:t>
            </a:r>
            <a:endParaRPr b="1" i="0" sz="20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0" name="Google Shape;70;p3"/>
          <p:cNvSpPr txBox="1"/>
          <p:nvPr/>
        </p:nvSpPr>
        <p:spPr>
          <a:xfrm>
            <a:off x="5581425" y="3482878"/>
            <a:ext cx="2453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-419" sz="2000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Automatizando procesos</a:t>
            </a:r>
            <a:endParaRPr b="1" i="0" sz="20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1" name="Google Shape;71;p3" title="NODO - RRSS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03394" y="1730587"/>
            <a:ext cx="3723102" cy="8255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3"/>
          <p:cNvSpPr txBox="1"/>
          <p:nvPr/>
        </p:nvSpPr>
        <p:spPr>
          <a:xfrm>
            <a:off x="4823279" y="1816898"/>
            <a:ext cx="6006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s-419" sz="2900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b="1" i="0" sz="29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" name="Google Shape;73;p3"/>
          <p:cNvSpPr txBox="1"/>
          <p:nvPr/>
        </p:nvSpPr>
        <p:spPr>
          <a:xfrm>
            <a:off x="5550029" y="1750579"/>
            <a:ext cx="2834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-419" sz="2000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Testing en la capa</a:t>
            </a:r>
            <a:endParaRPr b="1" sz="2000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-419" sz="2000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de backend</a:t>
            </a:r>
            <a:endParaRPr b="1" sz="2000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 txBox="1"/>
          <p:nvPr/>
        </p:nvSpPr>
        <p:spPr>
          <a:xfrm>
            <a:off x="3753350" y="878550"/>
            <a:ext cx="53907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419" sz="2600">
                <a:solidFill>
                  <a:srgbClr val="081D3F"/>
                </a:solidFill>
                <a:latin typeface="Raleway Black"/>
                <a:ea typeface="Raleway Black"/>
                <a:cs typeface="Raleway Black"/>
                <a:sym typeface="Raleway Black"/>
              </a:rPr>
              <a:t>Imagina esto: </a:t>
            </a:r>
            <a:endParaRPr sz="2600">
              <a:solidFill>
                <a:srgbClr val="081D3F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419" sz="2600">
                <a:solidFill>
                  <a:srgbClr val="081D3F"/>
                </a:solidFill>
                <a:latin typeface="Raleway Black"/>
                <a:ea typeface="Raleway Black"/>
                <a:cs typeface="Raleway Black"/>
                <a:sym typeface="Raleway Black"/>
              </a:rPr>
              <a:t>El usuario hace clic en 'Comprar'. El Frontend muestra un check verde ✅ y dice '¡Éxito!'.</a:t>
            </a:r>
            <a:endParaRPr sz="2600">
              <a:solidFill>
                <a:srgbClr val="081D3F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419" sz="2600">
                <a:solidFill>
                  <a:srgbClr val="081D3F"/>
                </a:solidFill>
                <a:latin typeface="Raleway Black"/>
                <a:ea typeface="Raleway Black"/>
                <a:cs typeface="Raleway Black"/>
                <a:sym typeface="Raleway Black"/>
              </a:rPr>
              <a:t> </a:t>
            </a:r>
            <a:endParaRPr sz="2600">
              <a:solidFill>
                <a:srgbClr val="081D3F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419" sz="2600">
                <a:solidFill>
                  <a:srgbClr val="081D3F"/>
                </a:solidFill>
                <a:latin typeface="Raleway Black"/>
                <a:ea typeface="Raleway Black"/>
                <a:cs typeface="Raleway Black"/>
                <a:sym typeface="Raleway Black"/>
              </a:rPr>
              <a:t>Pero en la Base de Datos... el pedido nunca llegó.</a:t>
            </a:r>
            <a:endParaRPr b="0" i="0" sz="2600" u="none" cap="none" strike="noStrike">
              <a:solidFill>
                <a:srgbClr val="081D3F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79" name="Google Shape;79;p9" title="Gemini_Generated_Image_h5ds8rh5ds8rh5ds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375335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9deaa96f72_2_306"/>
          <p:cNvSpPr/>
          <p:nvPr/>
        </p:nvSpPr>
        <p:spPr>
          <a:xfrm>
            <a:off x="225325" y="311375"/>
            <a:ext cx="68385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57"/>
              </a:lnSpc>
              <a:spcBef>
                <a:spcPts val="0"/>
              </a:spcBef>
              <a:spcAft>
                <a:spcPts val="0"/>
              </a:spcAft>
              <a:buClr>
                <a:srgbClr val="5A6E5F"/>
              </a:buClr>
              <a:buSzPts val="2041"/>
              <a:buFont typeface="Raleway"/>
              <a:buNone/>
            </a:pPr>
            <a:r>
              <a:rPr b="1" lang="es-419" sz="2400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¿Por qué probar APIs primero?</a:t>
            </a:r>
            <a:endParaRPr b="1" i="0" sz="2400" u="none" cap="none" strike="noStrike">
              <a:solidFill>
                <a:srgbClr val="081D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g39deaa96f72_2_3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1900" y="1106500"/>
            <a:ext cx="4135598" cy="330969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6" name="Google Shape;86;g39deaa96f72_2_306"/>
          <p:cNvGraphicFramePr/>
          <p:nvPr/>
        </p:nvGraphicFramePr>
        <p:xfrm>
          <a:off x="271488" y="1062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{7A91E1BF-38E3-4AC2-84EF-9E58512014F1}</a:tableStyleId>
              </a:tblPr>
              <a:tblGrid>
                <a:gridCol w="1296900"/>
                <a:gridCol w="1396175"/>
                <a:gridCol w="1607425"/>
              </a:tblGrid>
              <a:tr h="556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000">
                          <a:solidFill>
                            <a:srgbClr val="1B1C1D"/>
                          </a:solidFill>
                        </a:rPr>
                        <a:t>🔍 Característica</a:t>
                      </a:r>
                      <a:endParaRPr b="1" sz="1000">
                        <a:solidFill>
                          <a:srgbClr val="1B1C1D"/>
                        </a:solidFill>
                      </a:endParaRPr>
                    </a:p>
                  </a:txBody>
                  <a:tcPr marT="76200" marB="76200" marR="114300" marL="114300">
                    <a:lnL cap="flat" cmpd="sng" w="9525">
                      <a:solidFill>
                        <a:srgbClr val="1B1C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B1C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B1C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B1C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000">
                          <a:solidFill>
                            <a:srgbClr val="1B1C1D"/>
                          </a:solidFill>
                        </a:rPr>
                        <a:t>🖥️ Pruebas de UI (Frontend)</a:t>
                      </a:r>
                      <a:endParaRPr b="1" sz="1000">
                        <a:solidFill>
                          <a:srgbClr val="1B1C1D"/>
                        </a:solidFill>
                      </a:endParaRPr>
                    </a:p>
                  </a:txBody>
                  <a:tcPr marT="76200" marB="76200" marR="114300" marL="114300">
                    <a:lnL cap="flat" cmpd="sng" w="9525">
                      <a:solidFill>
                        <a:srgbClr val="1B1C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B1C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B1C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B1C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000">
                          <a:solidFill>
                            <a:srgbClr val="1B1C1D"/>
                          </a:solidFill>
                        </a:rPr>
                        <a:t>⚙️ Pruebas de API (Backend)</a:t>
                      </a:r>
                      <a:endParaRPr b="1" sz="1000">
                        <a:solidFill>
                          <a:srgbClr val="1B1C1D"/>
                        </a:solidFill>
                      </a:endParaRPr>
                    </a:p>
                  </a:txBody>
                  <a:tcPr marT="76200" marB="76200" marR="114300" marL="114300">
                    <a:lnL cap="flat" cmpd="sng" w="9525">
                      <a:solidFill>
                        <a:srgbClr val="1B1C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B1C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B1C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B1C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560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000">
                          <a:solidFill>
                            <a:srgbClr val="1B1C1D"/>
                          </a:solidFill>
                        </a:rPr>
                        <a:t>Velocidad</a:t>
                      </a:r>
                      <a:endParaRPr b="1" sz="1000">
                        <a:solidFill>
                          <a:srgbClr val="1B1C1D"/>
                        </a:solidFill>
                      </a:endParaRPr>
                    </a:p>
                  </a:txBody>
                  <a:tcPr marT="76200" marB="76200" marR="114300" marL="114300">
                    <a:lnL cap="flat" cmpd="sng" w="9525">
                      <a:solidFill>
                        <a:srgbClr val="1B1C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B1C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B1C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B1C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solidFill>
                            <a:srgbClr val="1B1C1D"/>
                          </a:solidFill>
                        </a:rPr>
                        <a:t>🐢 </a:t>
                      </a:r>
                      <a:r>
                        <a:rPr b="1" lang="es-419" sz="1000">
                          <a:solidFill>
                            <a:srgbClr val="1B1C1D"/>
                          </a:solidFill>
                        </a:rPr>
                        <a:t>Lentas</a:t>
                      </a:r>
                      <a:r>
                        <a:rPr lang="es-419" sz="1000">
                          <a:solidFill>
                            <a:srgbClr val="1B1C1D"/>
                          </a:solidFill>
                        </a:rPr>
                        <a:t> (Tardan minutos)</a:t>
                      </a:r>
                      <a:endParaRPr sz="1000">
                        <a:solidFill>
                          <a:srgbClr val="1B1C1D"/>
                        </a:solidFill>
                      </a:endParaRPr>
                    </a:p>
                  </a:txBody>
                  <a:tcPr marT="76200" marB="76200" marR="114300" marL="114300">
                    <a:lnL cap="flat" cmpd="sng" w="9525">
                      <a:solidFill>
                        <a:srgbClr val="1B1C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B1C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B1C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B1C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solidFill>
                            <a:srgbClr val="1B1C1D"/>
                          </a:solidFill>
                        </a:rPr>
                        <a:t>⚡ </a:t>
                      </a:r>
                      <a:r>
                        <a:rPr b="1" lang="es-419" sz="1000">
                          <a:solidFill>
                            <a:srgbClr val="1B1C1D"/>
                          </a:solidFill>
                        </a:rPr>
                        <a:t>Instantáneas</a:t>
                      </a:r>
                      <a:r>
                        <a:rPr lang="es-419" sz="1000">
                          <a:solidFill>
                            <a:srgbClr val="1B1C1D"/>
                          </a:solidFill>
                        </a:rPr>
                        <a:t> (Milisegundos)</a:t>
                      </a:r>
                      <a:endParaRPr sz="1000">
                        <a:solidFill>
                          <a:srgbClr val="1B1C1D"/>
                        </a:solidFill>
                      </a:endParaRPr>
                    </a:p>
                  </a:txBody>
                  <a:tcPr marT="76200" marB="76200" marR="114300" marL="114300">
                    <a:lnL cap="flat" cmpd="sng" w="9525">
                      <a:solidFill>
                        <a:srgbClr val="1B1C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B1C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B1C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B1C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0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000">
                          <a:solidFill>
                            <a:srgbClr val="1B1C1D"/>
                          </a:solidFill>
                        </a:rPr>
                        <a:t>Estabilidad</a:t>
                      </a:r>
                      <a:endParaRPr b="1" sz="1000">
                        <a:solidFill>
                          <a:srgbClr val="1B1C1D"/>
                        </a:solidFill>
                      </a:endParaRPr>
                    </a:p>
                  </a:txBody>
                  <a:tcPr marT="76200" marB="76200" marR="114300" marL="114300">
                    <a:lnL cap="flat" cmpd="sng" w="9525">
                      <a:solidFill>
                        <a:srgbClr val="1B1C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B1C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B1C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B1C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solidFill>
                            <a:srgbClr val="1B1C1D"/>
                          </a:solidFill>
                        </a:rPr>
                        <a:t>❄️ </a:t>
                      </a:r>
                      <a:r>
                        <a:rPr b="1" lang="es-419" sz="1000">
                          <a:solidFill>
                            <a:srgbClr val="1B1C1D"/>
                          </a:solidFill>
                        </a:rPr>
                        <a:t>Frágiles</a:t>
                      </a:r>
                      <a:r>
                        <a:rPr lang="es-419" sz="1000">
                          <a:solidFill>
                            <a:srgbClr val="1B1C1D"/>
                          </a:solidFill>
                        </a:rPr>
                        <a:t> (Un cambio de CSS las rompe)</a:t>
                      </a:r>
                      <a:endParaRPr sz="1000">
                        <a:solidFill>
                          <a:srgbClr val="1B1C1D"/>
                        </a:solidFill>
                      </a:endParaRPr>
                    </a:p>
                  </a:txBody>
                  <a:tcPr marT="76200" marB="76200" marR="114300" marL="114300">
                    <a:lnL cap="flat" cmpd="sng" w="9525">
                      <a:solidFill>
                        <a:srgbClr val="1B1C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B1C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B1C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B1C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solidFill>
                            <a:srgbClr val="1B1C1D"/>
                          </a:solidFill>
                        </a:rPr>
                        <a:t>🛡️ </a:t>
                      </a:r>
                      <a:r>
                        <a:rPr b="1" lang="es-419" sz="1000">
                          <a:solidFill>
                            <a:srgbClr val="1B1C1D"/>
                          </a:solidFill>
                        </a:rPr>
                        <a:t>Robustas</a:t>
                      </a:r>
                      <a:r>
                        <a:rPr lang="es-419" sz="1000">
                          <a:solidFill>
                            <a:srgbClr val="1B1C1D"/>
                          </a:solidFill>
                        </a:rPr>
                        <a:t> (El contrato de datos rara vez cambia)</a:t>
                      </a:r>
                      <a:endParaRPr sz="1000">
                        <a:solidFill>
                          <a:srgbClr val="1B1C1D"/>
                        </a:solidFill>
                      </a:endParaRPr>
                    </a:p>
                  </a:txBody>
                  <a:tcPr marT="76200" marB="76200" marR="114300" marL="114300">
                    <a:lnL cap="flat" cmpd="sng" w="9525">
                      <a:solidFill>
                        <a:srgbClr val="1B1C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B1C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B1C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B1C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0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000">
                          <a:solidFill>
                            <a:srgbClr val="1B1C1D"/>
                          </a:solidFill>
                        </a:rPr>
                        <a:t>Mantenimiento</a:t>
                      </a:r>
                      <a:endParaRPr b="1" sz="1000">
                        <a:solidFill>
                          <a:srgbClr val="1B1C1D"/>
                        </a:solidFill>
                      </a:endParaRPr>
                    </a:p>
                  </a:txBody>
                  <a:tcPr marT="76200" marB="76200" marR="114300" marL="114300">
                    <a:lnL cap="flat" cmpd="sng" w="9525">
                      <a:solidFill>
                        <a:srgbClr val="1B1C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B1C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B1C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B1C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solidFill>
                            <a:srgbClr val="1B1C1D"/>
                          </a:solidFill>
                        </a:rPr>
                        <a:t>🔧 </a:t>
                      </a:r>
                      <a:r>
                        <a:rPr b="1" lang="es-419" sz="1000">
                          <a:solidFill>
                            <a:srgbClr val="1B1C1D"/>
                          </a:solidFill>
                        </a:rPr>
                        <a:t>Alto Costo</a:t>
                      </a:r>
                      <a:r>
                        <a:rPr lang="es-419" sz="1000">
                          <a:solidFill>
                            <a:srgbClr val="1B1C1D"/>
                          </a:solidFill>
                        </a:rPr>
                        <a:t> (Requiere ajustes constantes)</a:t>
                      </a:r>
                      <a:endParaRPr sz="1000">
                        <a:solidFill>
                          <a:srgbClr val="1B1C1D"/>
                        </a:solidFill>
                      </a:endParaRPr>
                    </a:p>
                  </a:txBody>
                  <a:tcPr marT="76200" marB="76200" marR="114300" marL="114300">
                    <a:lnL cap="flat" cmpd="sng" w="9525">
                      <a:solidFill>
                        <a:srgbClr val="1B1C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B1C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B1C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B1C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solidFill>
                            <a:srgbClr val="1B1C1D"/>
                          </a:solidFill>
                        </a:rPr>
                        <a:t>📉 </a:t>
                      </a:r>
                      <a:r>
                        <a:rPr b="1" lang="es-419" sz="1000">
                          <a:solidFill>
                            <a:srgbClr val="1B1C1D"/>
                          </a:solidFill>
                        </a:rPr>
                        <a:t>Bajo Costo</a:t>
                      </a:r>
                      <a:r>
                        <a:rPr lang="es-419" sz="1000">
                          <a:solidFill>
                            <a:srgbClr val="1B1C1D"/>
                          </a:solidFill>
                        </a:rPr>
                        <a:t> (Solo cambia si cambia el negocio)</a:t>
                      </a:r>
                      <a:endParaRPr sz="1000">
                        <a:solidFill>
                          <a:srgbClr val="1B1C1D"/>
                        </a:solidFill>
                      </a:endParaRPr>
                    </a:p>
                  </a:txBody>
                  <a:tcPr marT="76200" marB="76200" marR="114300" marL="114300">
                    <a:lnL cap="flat" cmpd="sng" w="9525">
                      <a:solidFill>
                        <a:srgbClr val="1B1C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B1C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B1C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B1C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0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000">
                          <a:solidFill>
                            <a:srgbClr val="1B1C1D"/>
                          </a:solidFill>
                        </a:rPr>
                        <a:t>Diagnóstico</a:t>
                      </a:r>
                      <a:endParaRPr b="1" sz="1000">
                        <a:solidFill>
                          <a:srgbClr val="1B1C1D"/>
                        </a:solidFill>
                      </a:endParaRPr>
                    </a:p>
                  </a:txBody>
                  <a:tcPr marT="76200" marB="76200" marR="114300" marL="114300">
                    <a:lnL cap="flat" cmpd="sng" w="9525">
                      <a:solidFill>
                        <a:srgbClr val="1B1C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B1C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B1C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B1C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solidFill>
                            <a:srgbClr val="1B1C1D"/>
                          </a:solidFill>
                        </a:rPr>
                        <a:t>🕵️ </a:t>
                      </a:r>
                      <a:r>
                        <a:rPr b="1" lang="es-419" sz="1000">
                          <a:solidFill>
                            <a:srgbClr val="1B1C1D"/>
                          </a:solidFill>
                        </a:rPr>
                        <a:t>Difícil</a:t>
                      </a:r>
                      <a:r>
                        <a:rPr lang="es-419" sz="1000">
                          <a:solidFill>
                            <a:srgbClr val="1B1C1D"/>
                          </a:solidFill>
                        </a:rPr>
                        <a:t> ("¿Falló el botón o el servidor?")</a:t>
                      </a:r>
                      <a:endParaRPr sz="1000">
                        <a:solidFill>
                          <a:srgbClr val="1B1C1D"/>
                        </a:solidFill>
                      </a:endParaRPr>
                    </a:p>
                  </a:txBody>
                  <a:tcPr marT="76200" marB="76200" marR="114300" marL="114300">
                    <a:lnL cap="flat" cmpd="sng" w="9525">
                      <a:solidFill>
                        <a:srgbClr val="1B1C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B1C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B1C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B1C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solidFill>
                            <a:srgbClr val="1B1C1D"/>
                          </a:solidFill>
                        </a:rPr>
                        <a:t>🎯 </a:t>
                      </a:r>
                      <a:r>
                        <a:rPr b="1" lang="es-419" sz="1000">
                          <a:solidFill>
                            <a:srgbClr val="1B1C1D"/>
                          </a:solidFill>
                        </a:rPr>
                        <a:t>Preciso</a:t>
                      </a:r>
                      <a:r>
                        <a:rPr lang="es-419" sz="1000">
                          <a:solidFill>
                            <a:srgbClr val="1B1C1D"/>
                          </a:solidFill>
                        </a:rPr>
                        <a:t> ("Error 500 en endpoint </a:t>
                      </a:r>
                      <a:r>
                        <a:rPr lang="es-419" sz="1000">
                          <a:solidFill>
                            <a:srgbClr val="444746"/>
                          </a:solidFill>
                          <a:highlight>
                            <a:srgbClr val="E9EEF6"/>
                          </a:highlight>
                        </a:rPr>
                        <a:t>/login</a:t>
                      </a:r>
                      <a:r>
                        <a:rPr lang="es-419" sz="1000">
                          <a:solidFill>
                            <a:srgbClr val="1B1C1D"/>
                          </a:solidFill>
                        </a:rPr>
                        <a:t>")</a:t>
                      </a:r>
                      <a:endParaRPr sz="1000">
                        <a:solidFill>
                          <a:srgbClr val="1B1C1D"/>
                        </a:solidFill>
                      </a:endParaRPr>
                    </a:p>
                  </a:txBody>
                  <a:tcPr marT="76200" marB="76200" marR="114300" marL="114300">
                    <a:lnL cap="flat" cmpd="sng" w="9525">
                      <a:solidFill>
                        <a:srgbClr val="1B1C1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B1C1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B1C1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B1C1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g39ddb32b935_1_350" title="NODO - RRSS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8875" y="325800"/>
            <a:ext cx="5886251" cy="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39ddb32b935_1_350"/>
          <p:cNvSpPr txBox="1"/>
          <p:nvPr/>
        </p:nvSpPr>
        <p:spPr>
          <a:xfrm>
            <a:off x="1982100" y="549950"/>
            <a:ext cx="5179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550" lIns="76550" spcFirstLastPara="1" rIns="76550" wrap="square" tIns="765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2400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Definiendo conceptos: API y REST</a:t>
            </a:r>
            <a:endParaRPr b="1" sz="2400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3" name="Google Shape;93;g39ddb32b935_1_350"/>
          <p:cNvSpPr txBox="1"/>
          <p:nvPr/>
        </p:nvSpPr>
        <p:spPr>
          <a:xfrm>
            <a:off x="394137" y="1489950"/>
            <a:ext cx="4024200" cy="28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¿Qué es una API? (Application Programming Interface)</a:t>
            </a:r>
            <a:endParaRPr b="1" i="0" sz="12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Es el </a:t>
            </a:r>
            <a:r>
              <a:rPr lang="es-419" sz="1200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intermediario</a:t>
            </a:r>
            <a:r>
              <a:rPr lang="es-419" sz="1200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 que permite que dos aplicaciones hablen entre sí.</a:t>
            </a:r>
            <a:endParaRPr sz="1200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La Analogía del Restaurante:</a:t>
            </a:r>
            <a:endParaRPr sz="1200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1D3F"/>
              </a:buClr>
              <a:buSzPts val="1200"/>
              <a:buFont typeface="Raleway"/>
              <a:buChar char="●"/>
            </a:pPr>
            <a:r>
              <a:rPr lang="es-419" sz="1200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Tú (Cliente): La App/Frontend.</a:t>
            </a:r>
            <a:endParaRPr sz="1200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1D3F"/>
              </a:buClr>
              <a:buSzPts val="1200"/>
              <a:buFont typeface="Raleway"/>
              <a:buChar char="●"/>
            </a:pPr>
            <a:r>
              <a:rPr lang="es-419" sz="1200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La Cocina (Servidor): Donde se preparan los datos/Backend.</a:t>
            </a:r>
            <a:endParaRPr sz="1200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1D3F"/>
              </a:buClr>
              <a:buSzPts val="1200"/>
              <a:buFont typeface="Raleway"/>
              <a:buChar char="●"/>
            </a:pPr>
            <a:r>
              <a:rPr lang="es-419" sz="1200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El garzón (API): Tú no entras a la cocina. Le pides al garzón, él lleva el pedido y trae la comida.</a:t>
            </a:r>
            <a:r>
              <a:rPr b="0" i="0" lang="es-419" sz="1200" u="none" cap="none" strike="noStrike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b="0" i="0" sz="12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4" name="Google Shape;94;g39ddb32b935_1_350"/>
          <p:cNvSpPr txBox="1"/>
          <p:nvPr/>
        </p:nvSpPr>
        <p:spPr>
          <a:xfrm>
            <a:off x="4725662" y="1489950"/>
            <a:ext cx="4024200" cy="30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¿Qué es REST? (Representational State Transfer)</a:t>
            </a:r>
            <a:endParaRPr b="1" i="0" sz="12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No es un protocolo, es un estilo de arquitectura (un conjunto de reglas) para crear APIs web.</a:t>
            </a:r>
            <a:endParaRPr sz="1200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Características Clave de una API REST:</a:t>
            </a:r>
            <a:endParaRPr sz="1200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1D3F"/>
              </a:buClr>
              <a:buSzPts val="1200"/>
              <a:buFont typeface="Raleway"/>
              <a:buChar char="●"/>
            </a:pPr>
            <a:r>
              <a:rPr lang="es-419" sz="1200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Cliente-Servidor: El frontend y el backend son independientes. (Puedes cambiar la App móvil sin tocar la base de datos).</a:t>
            </a:r>
            <a:endParaRPr sz="1200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1D3F"/>
              </a:buClr>
              <a:buSzPts val="1200"/>
              <a:buFont typeface="Raleway"/>
              <a:buChar char="●"/>
            </a:pPr>
            <a:r>
              <a:rPr lang="es-419" sz="1200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Stateless (Sin Estado): El servidor no "recuerda" tu conversación anterior. Cada petición debe tener toda la información necesaria (ej: Token).</a:t>
            </a:r>
            <a:endParaRPr sz="1200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1D3F"/>
              </a:buClr>
              <a:buSzPts val="1200"/>
              <a:buFont typeface="Raleway"/>
              <a:buChar char="●"/>
            </a:pPr>
            <a:r>
              <a:rPr lang="es-419" sz="1200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Interfaz Uniforme: Todos hablan el mismo idioma estándar (HTTP).</a:t>
            </a:r>
            <a:endParaRPr sz="1200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g3a1ba987341_0_77" title="NODO - RRSS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8875" y="325800"/>
            <a:ext cx="5886251" cy="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3a1ba987341_0_77"/>
          <p:cNvSpPr txBox="1"/>
          <p:nvPr/>
        </p:nvSpPr>
        <p:spPr>
          <a:xfrm>
            <a:off x="1982100" y="549950"/>
            <a:ext cx="5179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550" lIns="76550" spcFirstLastPara="1" rIns="76550" wrap="square" tIns="7655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2400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El Lenguaje de REST: </a:t>
            </a:r>
            <a:br>
              <a:rPr b="1" lang="es-419" sz="2400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es-419" sz="2400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Verbos y Códigos</a:t>
            </a:r>
            <a:endParaRPr b="1" sz="2400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1" name="Google Shape;101;g3a1ba987341_0_77"/>
          <p:cNvSpPr txBox="1"/>
          <p:nvPr/>
        </p:nvSpPr>
        <p:spPr>
          <a:xfrm>
            <a:off x="394137" y="1489950"/>
            <a:ext cx="4024200" cy="20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Los Verbos (La Acción - "El Pedido")</a:t>
            </a:r>
            <a:endParaRPr b="1" i="0" sz="12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1D3F"/>
              </a:buClr>
              <a:buSzPts val="1200"/>
              <a:buFont typeface="Raleway"/>
              <a:buChar char="●"/>
            </a:pPr>
            <a:r>
              <a:rPr lang="es-419" sz="1200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GET: Dame información. (Ej: Ver el menú)</a:t>
            </a:r>
            <a:br>
              <a:rPr lang="es-419" sz="1200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200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1D3F"/>
              </a:buClr>
              <a:buSzPts val="1200"/>
              <a:buFont typeface="Raleway"/>
              <a:buChar char="●"/>
            </a:pPr>
            <a:r>
              <a:rPr lang="es-419" sz="1200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POST: Crea algo nuevo. (Ej: Hacer el pedido)</a:t>
            </a:r>
            <a:br>
              <a:rPr lang="es-419" sz="1200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200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1D3F"/>
              </a:buClr>
              <a:buSzPts val="1200"/>
              <a:buFont typeface="Raleway"/>
              <a:buChar char="●"/>
            </a:pPr>
            <a:r>
              <a:rPr lang="es-419" sz="1200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PUT/PATCH: Actualiza algo. (Ej: Cambiar papas por ensalada)</a:t>
            </a:r>
            <a:br>
              <a:rPr lang="es-419" sz="1200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200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1D3F"/>
              </a:buClr>
              <a:buSzPts val="1200"/>
              <a:buFont typeface="Raleway"/>
              <a:buChar char="●"/>
            </a:pPr>
            <a:r>
              <a:rPr lang="es-419" sz="1200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DELETE: Borra algo. (Ej: Cancelar el pedido)</a:t>
            </a:r>
            <a:endParaRPr sz="1200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2" name="Google Shape;102;g3a1ba987341_0_77"/>
          <p:cNvSpPr txBox="1"/>
          <p:nvPr/>
        </p:nvSpPr>
        <p:spPr>
          <a:xfrm>
            <a:off x="4725662" y="1489950"/>
            <a:ext cx="4024200" cy="24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Los Códigos de Estado (La Respuesta - "La Cocina")</a:t>
            </a:r>
            <a:endParaRPr b="1" i="0" sz="12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🟢 2xx (Éxito): 200 OK ("Aquí tienes"), 201 Created ("Pedido anotado").</a:t>
            </a:r>
            <a:endParaRPr sz="1200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🔴 4xx (Error del Cliente): 400 Bad Request ("No te entendí"), 401 Unauthorized ("¿Quién eres?"), 404 Not Found ("Ese plato no existe").</a:t>
            </a:r>
            <a:endParaRPr sz="1200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🔥 5xx (Error del Servidor): 500 Internal Server Error ("¡La cocina se incendió!").</a:t>
            </a:r>
            <a:endParaRPr sz="1200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9deaa96f72_2_385"/>
          <p:cNvSpPr/>
          <p:nvPr/>
        </p:nvSpPr>
        <p:spPr>
          <a:xfrm>
            <a:off x="419650" y="346350"/>
            <a:ext cx="68952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59"/>
              </a:lnSpc>
              <a:spcBef>
                <a:spcPts val="0"/>
              </a:spcBef>
              <a:spcAft>
                <a:spcPts val="0"/>
              </a:spcAft>
              <a:buClr>
                <a:srgbClr val="5A6E5F"/>
              </a:buClr>
              <a:buSzPts val="2483"/>
              <a:buFont typeface="Raleway"/>
              <a:buNone/>
            </a:pPr>
            <a:r>
              <a:rPr b="1" lang="es-419" sz="2400">
                <a:solidFill>
                  <a:srgbClr val="5A6E5F"/>
                </a:solidFill>
                <a:latin typeface="Raleway"/>
                <a:ea typeface="Raleway"/>
                <a:cs typeface="Raleway"/>
                <a:sym typeface="Raleway"/>
              </a:rPr>
              <a:t>Postman: Mucho más que un Cliente REST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8" name="Google Shape;108;g39deaa96f72_2_385"/>
          <p:cNvGrpSpPr/>
          <p:nvPr/>
        </p:nvGrpSpPr>
        <p:grpSpPr>
          <a:xfrm>
            <a:off x="839018" y="1159214"/>
            <a:ext cx="3418139" cy="3418139"/>
            <a:chOff x="2122750" y="763575"/>
            <a:chExt cx="4116751" cy="4116751"/>
          </a:xfrm>
        </p:grpSpPr>
        <p:pic>
          <p:nvPicPr>
            <p:cNvPr id="109" name="Google Shape;109;g39deaa96f72_2_38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22750" y="763575"/>
              <a:ext cx="4116751" cy="4116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g39deaa96f72_2_38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559600" y="2298686"/>
              <a:ext cx="1299025" cy="9424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1" name="Google Shape;111;g39deaa96f72_2_3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55086" y="2628324"/>
            <a:ext cx="1237622" cy="3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39deaa96f72_2_385"/>
          <p:cNvSpPr txBox="1"/>
          <p:nvPr/>
        </p:nvSpPr>
        <p:spPr>
          <a:xfrm>
            <a:off x="4725662" y="1489950"/>
            <a:ext cx="4024200" cy="26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Qué podemos hacer (además de enviar requests)?</a:t>
            </a:r>
            <a:endParaRPr b="1" sz="1200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1D3F"/>
              </a:buClr>
              <a:buSzPts val="1200"/>
              <a:buFont typeface="Raleway"/>
              <a:buChar char="●"/>
            </a:pPr>
            <a:r>
              <a:rPr lang="es-419" sz="1200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Automatizar: Escribir scripts de prueba en JavaScript.</a:t>
            </a:r>
            <a:br>
              <a:rPr lang="es-419" sz="1200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200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1D3F"/>
              </a:buClr>
              <a:buSzPts val="1200"/>
              <a:buFont typeface="Raleway"/>
              <a:buChar char="●"/>
            </a:pPr>
            <a:r>
              <a:rPr lang="es-419" sz="1200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Documentar: Generar documentación web automática de tu API.</a:t>
            </a:r>
            <a:br>
              <a:rPr lang="es-419" sz="1200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200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1D3F"/>
              </a:buClr>
              <a:buSzPts val="1200"/>
              <a:buFont typeface="Raleway"/>
              <a:buChar char="●"/>
            </a:pPr>
            <a:r>
              <a:rPr lang="es-419" sz="1200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Mockear: Simular servidores falsos antes de que el backend exista.</a:t>
            </a:r>
            <a:br>
              <a:rPr lang="es-419" sz="1200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200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1D3F"/>
              </a:buClr>
              <a:buSzPts val="1200"/>
              <a:buFont typeface="Raleway"/>
              <a:buChar char="●"/>
            </a:pPr>
            <a:r>
              <a:rPr lang="es-419" sz="1200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Monitorear: Ejecutar tus pruebas en la nube cada hora para vigilar la salud de la API.</a:t>
            </a:r>
            <a:endParaRPr sz="1200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9deaa96f72_2_89"/>
          <p:cNvSpPr/>
          <p:nvPr/>
        </p:nvSpPr>
        <p:spPr>
          <a:xfrm>
            <a:off x="280500" y="497975"/>
            <a:ext cx="63348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59"/>
              </a:lnSpc>
              <a:spcBef>
                <a:spcPts val="0"/>
              </a:spcBef>
              <a:spcAft>
                <a:spcPts val="0"/>
              </a:spcAft>
              <a:buClr>
                <a:srgbClr val="5D6B90"/>
              </a:buClr>
              <a:buSzPts val="2437"/>
              <a:buFont typeface="Raleway"/>
              <a:buNone/>
            </a:pPr>
            <a:r>
              <a:rPr b="1" lang="es-419" sz="2437">
                <a:solidFill>
                  <a:srgbClr val="5D6B90"/>
                </a:solidFill>
                <a:latin typeface="Raleway"/>
                <a:ea typeface="Raleway"/>
                <a:cs typeface="Raleway"/>
                <a:sym typeface="Raleway"/>
              </a:rPr>
              <a:t>Anatomía de Postman: Conceptos Clave</a:t>
            </a:r>
            <a:endParaRPr b="0" i="0" sz="243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" name="Google Shape;118;g39deaa96f72_2_89"/>
          <p:cNvGrpSpPr/>
          <p:nvPr/>
        </p:nvGrpSpPr>
        <p:grpSpPr>
          <a:xfrm>
            <a:off x="222599" y="1815850"/>
            <a:ext cx="2819201" cy="1889700"/>
            <a:chOff x="280500" y="1766273"/>
            <a:chExt cx="2819201" cy="1889700"/>
          </a:xfrm>
        </p:grpSpPr>
        <p:grpSp>
          <p:nvGrpSpPr>
            <p:cNvPr id="119" name="Google Shape;119;g39deaa96f72_2_89"/>
            <p:cNvGrpSpPr/>
            <p:nvPr/>
          </p:nvGrpSpPr>
          <p:grpSpPr>
            <a:xfrm>
              <a:off x="280500" y="1766273"/>
              <a:ext cx="2780700" cy="1889700"/>
              <a:chOff x="280500" y="1766273"/>
              <a:chExt cx="2780700" cy="1889700"/>
            </a:xfrm>
          </p:grpSpPr>
          <p:sp>
            <p:nvSpPr>
              <p:cNvPr id="120" name="Google Shape;120;g39deaa96f72_2_89"/>
              <p:cNvSpPr/>
              <p:nvPr/>
            </p:nvSpPr>
            <p:spPr>
              <a:xfrm>
                <a:off x="280500" y="1766273"/>
                <a:ext cx="2780700" cy="1889700"/>
              </a:xfrm>
              <a:prstGeom prst="roundRect">
                <a:avLst>
                  <a:gd fmla="val 5791" name="adj"/>
                </a:avLst>
              </a:prstGeom>
              <a:solidFill>
                <a:srgbClr val="FFFFFF">
                  <a:alpha val="73725"/>
                </a:srgbClr>
              </a:solidFill>
              <a:ln cap="flat" cmpd="sng" w="15400">
                <a:solidFill>
                  <a:srgbClr val="D8D4D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61625" lIns="61625" spcFirstLastPara="1" rIns="61625" wrap="square" tIns="61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g39deaa96f72_2_89"/>
              <p:cNvSpPr/>
              <p:nvPr/>
            </p:nvSpPr>
            <p:spPr>
              <a:xfrm>
                <a:off x="280500" y="1766273"/>
                <a:ext cx="47700" cy="1841400"/>
              </a:xfrm>
              <a:prstGeom prst="roundRect">
                <a:avLst>
                  <a:gd fmla="val 10000" name="adj"/>
                </a:avLst>
              </a:prstGeom>
              <a:solidFill>
                <a:srgbClr val="F6EC25"/>
              </a:solidFill>
              <a:ln>
                <a:noFill/>
              </a:ln>
            </p:spPr>
            <p:txBody>
              <a:bodyPr anchorCtr="0" anchor="ctr" bIns="61625" lIns="61625" spcFirstLastPara="1" rIns="61625" wrap="square" tIns="61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2" name="Google Shape;122;g39deaa96f72_2_89"/>
            <p:cNvSpPr/>
            <p:nvPr/>
          </p:nvSpPr>
          <p:spPr>
            <a:xfrm>
              <a:off x="419897" y="1904097"/>
              <a:ext cx="387600" cy="387600"/>
            </a:xfrm>
            <a:prstGeom prst="roundRect">
              <a:avLst>
                <a:gd fmla="val 2048" name="adj"/>
              </a:avLst>
            </a:prstGeom>
            <a:solidFill>
              <a:srgbClr val="F2EEEE"/>
            </a:solidFill>
            <a:ln cap="flat" cmpd="sng" w="9525">
              <a:solidFill>
                <a:srgbClr val="D8D4D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9450" lIns="79450" spcFirstLastPara="1" rIns="79450" wrap="square" tIns="79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g39deaa96f72_2_89"/>
            <p:cNvSpPr/>
            <p:nvPr/>
          </p:nvSpPr>
          <p:spPr>
            <a:xfrm>
              <a:off x="899100" y="1975317"/>
              <a:ext cx="1781100" cy="25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0302"/>
                </a:buClr>
                <a:buSzPts val="1219"/>
                <a:buFont typeface="Raleway"/>
                <a:buNone/>
              </a:pPr>
              <a:r>
                <a:rPr b="1" lang="es-419" sz="1118">
                  <a:solidFill>
                    <a:srgbClr val="010302"/>
                  </a:solidFill>
                  <a:latin typeface="Raleway"/>
                  <a:ea typeface="Raleway"/>
                  <a:cs typeface="Raleway"/>
                  <a:sym typeface="Raleway"/>
                </a:rPr>
                <a:t>Colecciones (Collections)</a:t>
              </a:r>
              <a:endParaRPr b="0" i="0" sz="111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g39deaa96f72_2_89"/>
            <p:cNvSpPr/>
            <p:nvPr/>
          </p:nvSpPr>
          <p:spPr>
            <a:xfrm>
              <a:off x="421901" y="2347090"/>
              <a:ext cx="2677800" cy="67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0302"/>
                </a:buClr>
                <a:buSzPts val="969"/>
                <a:buFont typeface="Raleway"/>
                <a:buNone/>
              </a:pPr>
              <a:r>
                <a:rPr lang="es-419" sz="900">
                  <a:solidFill>
                    <a:srgbClr val="010302"/>
                  </a:solidFill>
                  <a:latin typeface="Raleway"/>
                  <a:ea typeface="Raleway"/>
                  <a:cs typeface="Raleway"/>
                  <a:sym typeface="Raleway"/>
                </a:rPr>
                <a:t>No son solo "carpetas". Son Suites de Prueba.</a:t>
              </a:r>
              <a:endParaRPr sz="900">
                <a:solidFill>
                  <a:srgbClr val="01030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0302"/>
                </a:buClr>
                <a:buSzPts val="969"/>
                <a:buFont typeface="Raleway"/>
                <a:buNone/>
              </a:pPr>
              <a:r>
                <a:t/>
              </a:r>
              <a:endParaRPr sz="900">
                <a:solidFill>
                  <a:srgbClr val="01030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0302"/>
                </a:buClr>
                <a:buSzPts val="969"/>
                <a:buFont typeface="Raleway"/>
                <a:buNone/>
              </a:pPr>
              <a:r>
                <a:rPr lang="es-419" sz="900">
                  <a:solidFill>
                    <a:srgbClr val="010302"/>
                  </a:solidFill>
                  <a:latin typeface="Raleway"/>
                  <a:ea typeface="Raleway"/>
                  <a:cs typeface="Raleway"/>
                  <a:sym typeface="Raleway"/>
                </a:rPr>
                <a:t>Agrupan tus peticiones por funcionalidad (ej: "Módulo Usuarios", "Carrito de Compras").</a:t>
              </a:r>
              <a:endParaRPr sz="900">
                <a:solidFill>
                  <a:srgbClr val="01030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0302"/>
                </a:buClr>
                <a:buSzPts val="969"/>
                <a:buFont typeface="Raleway"/>
                <a:buNone/>
              </a:pPr>
              <a:r>
                <a:t/>
              </a:r>
              <a:endParaRPr sz="900">
                <a:solidFill>
                  <a:srgbClr val="01030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0302"/>
                </a:buClr>
                <a:buSzPts val="969"/>
                <a:buFont typeface="Raleway"/>
                <a:buNone/>
              </a:pPr>
              <a:r>
                <a:rPr lang="es-419" sz="900">
                  <a:solidFill>
                    <a:srgbClr val="010302"/>
                  </a:solidFill>
                  <a:latin typeface="Raleway"/>
                  <a:ea typeface="Raleway"/>
                  <a:cs typeface="Raleway"/>
                  <a:sym typeface="Raleway"/>
                </a:rPr>
                <a:t>Permiten ejecutar todo junto: Un clic corre 100 pruebas.</a:t>
              </a:r>
              <a:endParaRPr sz="900">
                <a:solidFill>
                  <a:srgbClr val="01030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25" name="Google Shape;125;g39deaa96f72_2_89"/>
          <p:cNvGrpSpPr/>
          <p:nvPr/>
        </p:nvGrpSpPr>
        <p:grpSpPr>
          <a:xfrm>
            <a:off x="3241074" y="1815850"/>
            <a:ext cx="2819101" cy="1889700"/>
            <a:chOff x="280500" y="1766273"/>
            <a:chExt cx="2819101" cy="1889700"/>
          </a:xfrm>
        </p:grpSpPr>
        <p:grpSp>
          <p:nvGrpSpPr>
            <p:cNvPr id="126" name="Google Shape;126;g39deaa96f72_2_89"/>
            <p:cNvGrpSpPr/>
            <p:nvPr/>
          </p:nvGrpSpPr>
          <p:grpSpPr>
            <a:xfrm>
              <a:off x="280500" y="1766273"/>
              <a:ext cx="2780700" cy="1889700"/>
              <a:chOff x="280500" y="1766273"/>
              <a:chExt cx="2780700" cy="1889700"/>
            </a:xfrm>
          </p:grpSpPr>
          <p:sp>
            <p:nvSpPr>
              <p:cNvPr id="127" name="Google Shape;127;g39deaa96f72_2_89"/>
              <p:cNvSpPr/>
              <p:nvPr/>
            </p:nvSpPr>
            <p:spPr>
              <a:xfrm>
                <a:off x="280500" y="1766273"/>
                <a:ext cx="2780700" cy="1889700"/>
              </a:xfrm>
              <a:prstGeom prst="roundRect">
                <a:avLst>
                  <a:gd fmla="val 5791" name="adj"/>
                </a:avLst>
              </a:prstGeom>
              <a:solidFill>
                <a:srgbClr val="FFFFFF">
                  <a:alpha val="74117"/>
                </a:srgbClr>
              </a:solidFill>
              <a:ln cap="flat" cmpd="sng" w="15400">
                <a:solidFill>
                  <a:srgbClr val="D8D4D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61625" lIns="61625" spcFirstLastPara="1" rIns="61625" wrap="square" tIns="61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g39deaa96f72_2_89"/>
              <p:cNvSpPr/>
              <p:nvPr/>
            </p:nvSpPr>
            <p:spPr>
              <a:xfrm>
                <a:off x="280500" y="1766273"/>
                <a:ext cx="47700" cy="1841400"/>
              </a:xfrm>
              <a:prstGeom prst="roundRect">
                <a:avLst>
                  <a:gd fmla="val 10000" name="adj"/>
                </a:avLst>
              </a:prstGeom>
              <a:solidFill>
                <a:srgbClr val="F6EC25"/>
              </a:solidFill>
              <a:ln>
                <a:noFill/>
              </a:ln>
            </p:spPr>
            <p:txBody>
              <a:bodyPr anchorCtr="0" anchor="ctr" bIns="61625" lIns="61625" spcFirstLastPara="1" rIns="61625" wrap="square" tIns="61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9" name="Google Shape;129;g39deaa96f72_2_89"/>
            <p:cNvSpPr/>
            <p:nvPr/>
          </p:nvSpPr>
          <p:spPr>
            <a:xfrm>
              <a:off x="868989" y="1963715"/>
              <a:ext cx="20076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0302"/>
                </a:buClr>
                <a:buSzPts val="1219"/>
                <a:buFont typeface="Raleway"/>
                <a:buNone/>
              </a:pPr>
              <a:r>
                <a:rPr b="1" lang="es-419" sz="1118">
                  <a:solidFill>
                    <a:srgbClr val="010302"/>
                  </a:solidFill>
                  <a:latin typeface="Raleway"/>
                  <a:ea typeface="Raleway"/>
                  <a:cs typeface="Raleway"/>
                  <a:sym typeface="Raleway"/>
                </a:rPr>
                <a:t>Entornos (Environments)</a:t>
              </a:r>
              <a:endParaRPr b="0" i="0" sz="111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g39deaa96f72_2_89"/>
            <p:cNvSpPr/>
            <p:nvPr/>
          </p:nvSpPr>
          <p:spPr>
            <a:xfrm>
              <a:off x="410401" y="2276023"/>
              <a:ext cx="2689200" cy="127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0302"/>
                </a:buClr>
                <a:buSzPts val="969"/>
                <a:buFont typeface="Raleway"/>
                <a:buNone/>
              </a:pPr>
              <a:r>
                <a:rPr lang="es-419" sz="900">
                  <a:solidFill>
                    <a:srgbClr val="010302"/>
                  </a:solidFill>
                  <a:latin typeface="Raleway"/>
                  <a:ea typeface="Raleway"/>
                  <a:cs typeface="Raleway"/>
                  <a:sym typeface="Raleway"/>
                </a:rPr>
                <a:t>Variables que cambian según donde pruebes.</a:t>
              </a:r>
              <a:endParaRPr sz="900">
                <a:solidFill>
                  <a:srgbClr val="01030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0302"/>
                </a:buClr>
                <a:buSzPts val="969"/>
                <a:buFont typeface="Raleway"/>
                <a:buNone/>
              </a:pPr>
              <a:r>
                <a:t/>
              </a:r>
              <a:endParaRPr sz="900">
                <a:solidFill>
                  <a:srgbClr val="01030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0302"/>
                </a:buClr>
                <a:buSzPts val="969"/>
                <a:buFont typeface="Raleway"/>
                <a:buNone/>
              </a:pPr>
              <a:r>
                <a:rPr lang="es-419" sz="900">
                  <a:solidFill>
                    <a:srgbClr val="010302"/>
                  </a:solidFill>
                  <a:latin typeface="Raleway"/>
                  <a:ea typeface="Raleway"/>
                  <a:cs typeface="Raleway"/>
                  <a:sym typeface="Raleway"/>
                </a:rPr>
                <a:t>{{url_base}} puede ser localhost en tu PC, dev-api.com en Desarrollo y api.com en Producción.</a:t>
              </a:r>
              <a:endParaRPr sz="900">
                <a:solidFill>
                  <a:srgbClr val="01030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0302"/>
                </a:buClr>
                <a:buSzPts val="969"/>
                <a:buFont typeface="Raleway"/>
                <a:buNone/>
              </a:pPr>
              <a:r>
                <a:t/>
              </a:r>
              <a:endParaRPr sz="900">
                <a:solidFill>
                  <a:srgbClr val="01030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0302"/>
                </a:buClr>
                <a:buSzPts val="969"/>
                <a:buFont typeface="Raleway"/>
                <a:buNone/>
              </a:pPr>
              <a:r>
                <a:rPr lang="es-419" sz="900">
                  <a:solidFill>
                    <a:srgbClr val="010302"/>
                  </a:solidFill>
                  <a:latin typeface="Raleway"/>
                  <a:ea typeface="Raleway"/>
                  <a:cs typeface="Raleway"/>
                  <a:sym typeface="Raleway"/>
                </a:rPr>
                <a:t>Regla de Oro: Nunca escribas URLs completas (hardcoded). Usa variables.</a:t>
              </a:r>
              <a:endParaRPr sz="900">
                <a:solidFill>
                  <a:srgbClr val="01030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31" name="Google Shape;131;g39deaa96f72_2_89"/>
          <p:cNvGrpSpPr/>
          <p:nvPr/>
        </p:nvGrpSpPr>
        <p:grpSpPr>
          <a:xfrm>
            <a:off x="6220950" y="1815850"/>
            <a:ext cx="2829400" cy="1889700"/>
            <a:chOff x="280500" y="1766273"/>
            <a:chExt cx="2829400" cy="1889700"/>
          </a:xfrm>
        </p:grpSpPr>
        <p:grpSp>
          <p:nvGrpSpPr>
            <p:cNvPr id="132" name="Google Shape;132;g39deaa96f72_2_89"/>
            <p:cNvGrpSpPr/>
            <p:nvPr/>
          </p:nvGrpSpPr>
          <p:grpSpPr>
            <a:xfrm>
              <a:off x="280500" y="1766273"/>
              <a:ext cx="2780700" cy="1889700"/>
              <a:chOff x="280500" y="1766273"/>
              <a:chExt cx="2780700" cy="1889700"/>
            </a:xfrm>
          </p:grpSpPr>
          <p:sp>
            <p:nvSpPr>
              <p:cNvPr id="133" name="Google Shape;133;g39deaa96f72_2_89"/>
              <p:cNvSpPr/>
              <p:nvPr/>
            </p:nvSpPr>
            <p:spPr>
              <a:xfrm>
                <a:off x="280500" y="1766273"/>
                <a:ext cx="2780700" cy="1889700"/>
              </a:xfrm>
              <a:prstGeom prst="roundRect">
                <a:avLst>
                  <a:gd fmla="val 5791" name="adj"/>
                </a:avLst>
              </a:prstGeom>
              <a:solidFill>
                <a:srgbClr val="FFFFFF">
                  <a:alpha val="74117"/>
                </a:srgbClr>
              </a:solidFill>
              <a:ln cap="flat" cmpd="sng" w="15400">
                <a:solidFill>
                  <a:srgbClr val="D8D4D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61625" lIns="61625" spcFirstLastPara="1" rIns="61625" wrap="square" tIns="61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g39deaa96f72_2_89"/>
              <p:cNvSpPr/>
              <p:nvPr/>
            </p:nvSpPr>
            <p:spPr>
              <a:xfrm>
                <a:off x="280500" y="1766273"/>
                <a:ext cx="47700" cy="1841400"/>
              </a:xfrm>
              <a:prstGeom prst="roundRect">
                <a:avLst>
                  <a:gd fmla="val 10000" name="adj"/>
                </a:avLst>
              </a:prstGeom>
              <a:solidFill>
                <a:srgbClr val="F6EC25"/>
              </a:solidFill>
              <a:ln>
                <a:noFill/>
              </a:ln>
            </p:spPr>
            <p:txBody>
              <a:bodyPr anchorCtr="0" anchor="ctr" bIns="61625" lIns="61625" spcFirstLastPara="1" rIns="61625" wrap="square" tIns="61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5" name="Google Shape;135;g39deaa96f72_2_89"/>
            <p:cNvSpPr/>
            <p:nvPr/>
          </p:nvSpPr>
          <p:spPr>
            <a:xfrm>
              <a:off x="910700" y="1963723"/>
              <a:ext cx="21060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0302"/>
                </a:buClr>
                <a:buSzPts val="1219"/>
                <a:buFont typeface="Raleway"/>
                <a:buNone/>
              </a:pPr>
              <a:r>
                <a:rPr b="1" lang="es-419" sz="1118">
                  <a:solidFill>
                    <a:srgbClr val="010302"/>
                  </a:solidFill>
                  <a:latin typeface="Raleway"/>
                  <a:ea typeface="Raleway"/>
                  <a:cs typeface="Raleway"/>
                  <a:sym typeface="Raleway"/>
                </a:rPr>
                <a:t>La Pestaña "Tests" (¡La Magia!)</a:t>
              </a:r>
              <a:endParaRPr b="0" i="0" sz="111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g39deaa96f72_2_89"/>
            <p:cNvSpPr/>
            <p:nvPr/>
          </p:nvSpPr>
          <p:spPr>
            <a:xfrm>
              <a:off x="437500" y="2290073"/>
              <a:ext cx="2672400" cy="116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0302"/>
                </a:buClr>
                <a:buSzPts val="969"/>
                <a:buFont typeface="Raleway"/>
                <a:buNone/>
              </a:pPr>
              <a:r>
                <a:rPr lang="es-419" sz="900">
                  <a:solidFill>
                    <a:srgbClr val="010302"/>
                  </a:solidFill>
                  <a:latin typeface="Raleway"/>
                  <a:ea typeface="Raleway"/>
                  <a:cs typeface="Raleway"/>
                  <a:sym typeface="Raleway"/>
                </a:rPr>
                <a:t>Aquí es donde la herramienta manual se convierte en automática.</a:t>
              </a:r>
              <a:endParaRPr sz="900">
                <a:solidFill>
                  <a:srgbClr val="01030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0302"/>
                </a:buClr>
                <a:buSzPts val="969"/>
                <a:buFont typeface="Raleway"/>
                <a:buNone/>
              </a:pPr>
              <a:r>
                <a:t/>
              </a:r>
              <a:endParaRPr sz="900">
                <a:solidFill>
                  <a:srgbClr val="01030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0302"/>
                </a:buClr>
                <a:buSzPts val="969"/>
                <a:buFont typeface="Raleway"/>
                <a:buNone/>
              </a:pPr>
              <a:r>
                <a:rPr lang="es-419" sz="900">
                  <a:solidFill>
                    <a:srgbClr val="010302"/>
                  </a:solidFill>
                  <a:latin typeface="Raleway"/>
                  <a:ea typeface="Raleway"/>
                  <a:cs typeface="Raleway"/>
                  <a:sym typeface="Raleway"/>
                </a:rPr>
                <a:t>Se ejecuta DESPUÉS de recibir la respuesta.</a:t>
              </a:r>
              <a:endParaRPr sz="900">
                <a:solidFill>
                  <a:srgbClr val="01030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0302"/>
                </a:buClr>
                <a:buSzPts val="969"/>
                <a:buFont typeface="Raleway"/>
                <a:buNone/>
              </a:pPr>
              <a:r>
                <a:t/>
              </a:r>
              <a:endParaRPr sz="900">
                <a:solidFill>
                  <a:srgbClr val="01030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0302"/>
                </a:buClr>
                <a:buSzPts val="969"/>
                <a:buFont typeface="Raleway"/>
                <a:buNone/>
              </a:pPr>
              <a:r>
                <a:rPr lang="es-419" sz="900">
                  <a:solidFill>
                    <a:srgbClr val="010302"/>
                  </a:solidFill>
                  <a:latin typeface="Raleway"/>
                  <a:ea typeface="Raleway"/>
                  <a:cs typeface="Raleway"/>
                  <a:sym typeface="Raleway"/>
                </a:rPr>
                <a:t>Es JavaScript estándar. Si sabes JS, sabes Postman.</a:t>
              </a:r>
              <a:endParaRPr sz="900">
                <a:solidFill>
                  <a:srgbClr val="01030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37" name="Google Shape;137;g39deaa96f72_2_89"/>
          <p:cNvSpPr txBox="1"/>
          <p:nvPr/>
        </p:nvSpPr>
        <p:spPr>
          <a:xfrm>
            <a:off x="364000" y="1968900"/>
            <a:ext cx="3639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118">
                <a:solidFill>
                  <a:srgbClr val="010302"/>
                </a:solidFill>
                <a:latin typeface="Raleway"/>
                <a:ea typeface="Raleway"/>
                <a:cs typeface="Raleway"/>
                <a:sym typeface="Raleway"/>
              </a:rPr>
              <a:t>📂</a:t>
            </a:r>
            <a:endParaRPr/>
          </a:p>
        </p:txBody>
      </p:sp>
      <p:sp>
        <p:nvSpPr>
          <p:cNvPr id="138" name="Google Shape;138;g39deaa96f72_2_89"/>
          <p:cNvSpPr txBox="1"/>
          <p:nvPr/>
        </p:nvSpPr>
        <p:spPr>
          <a:xfrm>
            <a:off x="3370975" y="1968900"/>
            <a:ext cx="3639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118">
                <a:solidFill>
                  <a:srgbClr val="010302"/>
                </a:solidFill>
                <a:latin typeface="Raleway"/>
                <a:ea typeface="Raleway"/>
                <a:cs typeface="Raleway"/>
                <a:sym typeface="Raleway"/>
              </a:rPr>
              <a:t>🌍 </a:t>
            </a:r>
            <a:endParaRPr/>
          </a:p>
        </p:txBody>
      </p:sp>
      <p:sp>
        <p:nvSpPr>
          <p:cNvPr id="139" name="Google Shape;139;g39deaa96f72_2_89"/>
          <p:cNvSpPr txBox="1"/>
          <p:nvPr/>
        </p:nvSpPr>
        <p:spPr>
          <a:xfrm>
            <a:off x="6377950" y="1968900"/>
            <a:ext cx="3639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118">
                <a:solidFill>
                  <a:srgbClr val="010302"/>
                </a:solidFill>
                <a:latin typeface="Raleway"/>
                <a:ea typeface="Raleway"/>
                <a:cs typeface="Raleway"/>
                <a:sym typeface="Raleway"/>
              </a:rPr>
              <a:t>🧪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g3a1ba987341_0_168"/>
          <p:cNvGrpSpPr/>
          <p:nvPr/>
        </p:nvGrpSpPr>
        <p:grpSpPr>
          <a:xfrm>
            <a:off x="328750" y="1273191"/>
            <a:ext cx="3593221" cy="3631465"/>
            <a:chOff x="280500" y="1766275"/>
            <a:chExt cx="2780700" cy="1638600"/>
          </a:xfrm>
        </p:grpSpPr>
        <p:sp>
          <p:nvSpPr>
            <p:cNvPr id="145" name="Google Shape;145;g3a1ba987341_0_168"/>
            <p:cNvSpPr/>
            <p:nvPr/>
          </p:nvSpPr>
          <p:spPr>
            <a:xfrm>
              <a:off x="280500" y="1766275"/>
              <a:ext cx="2780700" cy="1638600"/>
            </a:xfrm>
            <a:prstGeom prst="roundRect">
              <a:avLst>
                <a:gd fmla="val 5791" name="adj"/>
              </a:avLst>
            </a:prstGeom>
            <a:solidFill>
              <a:srgbClr val="FFFFFF">
                <a:alpha val="74117"/>
              </a:srgbClr>
            </a:solidFill>
            <a:ln cap="flat" cmpd="sng" w="14950">
              <a:solidFill>
                <a:srgbClr val="D8D4D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9850" lIns="59850" spcFirstLastPara="1" rIns="59850" wrap="square" tIns="59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60"/>
                <a:buFont typeface="Arial"/>
                <a:buNone/>
              </a:pPr>
              <a:r>
                <a:t/>
              </a:r>
              <a:endParaRPr b="1" i="0" sz="170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g3a1ba987341_0_168"/>
            <p:cNvSpPr/>
            <p:nvPr/>
          </p:nvSpPr>
          <p:spPr>
            <a:xfrm>
              <a:off x="280500" y="1766275"/>
              <a:ext cx="47700" cy="1605000"/>
            </a:xfrm>
            <a:prstGeom prst="roundRect">
              <a:avLst>
                <a:gd fmla="val 10000" name="adj"/>
              </a:avLst>
            </a:prstGeom>
            <a:solidFill>
              <a:srgbClr val="F6EC25"/>
            </a:solidFill>
            <a:ln>
              <a:noFill/>
            </a:ln>
          </p:spPr>
          <p:txBody>
            <a:bodyPr anchorCtr="0" anchor="ctr" bIns="59850" lIns="59850" spcFirstLastPara="1" rIns="59850" wrap="square" tIns="59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60"/>
                <a:buFont typeface="Arial"/>
                <a:buNone/>
              </a:pPr>
              <a:r>
                <a:t/>
              </a:r>
              <a:endParaRPr b="1" i="0" sz="170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7" name="Google Shape;147;g3a1ba987341_0_168" title="NODO - RRSS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8875" y="325800"/>
            <a:ext cx="5886251" cy="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3a1ba987341_0_168"/>
          <p:cNvSpPr txBox="1"/>
          <p:nvPr/>
        </p:nvSpPr>
        <p:spPr>
          <a:xfrm>
            <a:off x="1982100" y="549950"/>
            <a:ext cx="5179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550" lIns="76550" spcFirstLastPara="1" rIns="76550" wrap="square" tIns="7655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2400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Pre-Scripts y Tests: </a:t>
            </a:r>
            <a:br>
              <a:rPr b="1" lang="es-419" sz="2400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es-419" sz="2400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El "Antes" y el "Después"</a:t>
            </a:r>
            <a:endParaRPr b="1" sz="2400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9" name="Google Shape;149;g3a1ba987341_0_168"/>
          <p:cNvSpPr txBox="1"/>
          <p:nvPr/>
        </p:nvSpPr>
        <p:spPr>
          <a:xfrm>
            <a:off x="394125" y="1489950"/>
            <a:ext cx="3451500" cy="29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1. ⬅️ Pre-request Scripts (El "Antes")</a:t>
            </a:r>
            <a:endParaRPr b="0" i="0" sz="12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1D3F"/>
              </a:buClr>
              <a:buSzPts val="1200"/>
              <a:buFont typeface="Raleway"/>
              <a:buChar char="●"/>
            </a:pPr>
            <a:r>
              <a:rPr lang="es-419" sz="1200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Se ejecutan ANTES de enviar la solicitud.</a:t>
            </a:r>
            <a:endParaRPr sz="1200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1D3F"/>
              </a:buClr>
              <a:buSzPts val="1200"/>
              <a:buFont typeface="Raleway"/>
              <a:buChar char="●"/>
            </a:pPr>
            <a:r>
              <a:rPr lang="es-419" sz="1200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¿Para qué sirven?</a:t>
            </a:r>
            <a:endParaRPr sz="1200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1D3F"/>
              </a:buClr>
              <a:buSzPts val="1200"/>
              <a:buFont typeface="Raleway"/>
              <a:buChar char="○"/>
            </a:pPr>
            <a:r>
              <a:rPr lang="es-419" sz="1200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Generar datos aleatorios (ej: crear un email único user_{{timestamp}}@test.com).</a:t>
            </a:r>
            <a:endParaRPr sz="1200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1D3F"/>
              </a:buClr>
              <a:buSzPts val="1200"/>
              <a:buFont typeface="Raleway"/>
              <a:buChar char="○"/>
            </a:pPr>
            <a:r>
              <a:rPr lang="es-419" sz="1200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Calcular firmas de seguridad o tokens.</a:t>
            </a:r>
            <a:endParaRPr sz="1200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1D3F"/>
              </a:buClr>
              <a:buSzPts val="1200"/>
              <a:buFont typeface="Raleway"/>
              <a:buChar char="○"/>
            </a:pPr>
            <a:r>
              <a:rPr lang="es-419" sz="1200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Setear variables que necesita el Body.</a:t>
            </a:r>
            <a:endParaRPr sz="1200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50" name="Google Shape;150;g3a1ba987341_0_168"/>
          <p:cNvGrpSpPr/>
          <p:nvPr/>
        </p:nvGrpSpPr>
        <p:grpSpPr>
          <a:xfrm>
            <a:off x="5126375" y="1273191"/>
            <a:ext cx="3593221" cy="3631465"/>
            <a:chOff x="280500" y="1766275"/>
            <a:chExt cx="2780700" cy="1638600"/>
          </a:xfrm>
        </p:grpSpPr>
        <p:sp>
          <p:nvSpPr>
            <p:cNvPr id="151" name="Google Shape;151;g3a1ba987341_0_168"/>
            <p:cNvSpPr/>
            <p:nvPr/>
          </p:nvSpPr>
          <p:spPr>
            <a:xfrm>
              <a:off x="280500" y="1766275"/>
              <a:ext cx="2780700" cy="1638600"/>
            </a:xfrm>
            <a:prstGeom prst="roundRect">
              <a:avLst>
                <a:gd fmla="val 5791" name="adj"/>
              </a:avLst>
            </a:prstGeom>
            <a:solidFill>
              <a:srgbClr val="FFFFFF">
                <a:alpha val="74120"/>
              </a:srgbClr>
            </a:solidFill>
            <a:ln cap="flat" cmpd="sng" w="14950">
              <a:solidFill>
                <a:srgbClr val="D8D4D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9850" lIns="59850" spcFirstLastPara="1" rIns="59850" wrap="square" tIns="59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60"/>
                <a:buFont typeface="Arial"/>
                <a:buNone/>
              </a:pPr>
              <a:r>
                <a:t/>
              </a:r>
              <a:endParaRPr b="1" i="0" sz="170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g3a1ba987341_0_168"/>
            <p:cNvSpPr/>
            <p:nvPr/>
          </p:nvSpPr>
          <p:spPr>
            <a:xfrm>
              <a:off x="280500" y="1766275"/>
              <a:ext cx="47700" cy="1605000"/>
            </a:xfrm>
            <a:prstGeom prst="roundRect">
              <a:avLst>
                <a:gd fmla="val 10000" name="adj"/>
              </a:avLst>
            </a:prstGeom>
            <a:solidFill>
              <a:srgbClr val="F6EC25"/>
            </a:solidFill>
            <a:ln>
              <a:noFill/>
            </a:ln>
          </p:spPr>
          <p:txBody>
            <a:bodyPr anchorCtr="0" anchor="ctr" bIns="59850" lIns="59850" spcFirstLastPara="1" rIns="59850" wrap="square" tIns="59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60"/>
                <a:buFont typeface="Arial"/>
                <a:buNone/>
              </a:pPr>
              <a:r>
                <a:t/>
              </a:r>
              <a:endParaRPr b="1" i="0" sz="170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" name="Google Shape;153;g3a1ba987341_0_168"/>
          <p:cNvSpPr txBox="1"/>
          <p:nvPr/>
        </p:nvSpPr>
        <p:spPr>
          <a:xfrm>
            <a:off x="5191750" y="1489950"/>
            <a:ext cx="3451500" cy="30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2. ➡️ Test Scripts (El "Después")</a:t>
            </a:r>
            <a:endParaRPr b="0" i="0" sz="12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1D3F"/>
              </a:buClr>
              <a:buSzPts val="1200"/>
              <a:buFont typeface="Raleway"/>
              <a:buChar char="●"/>
            </a:pPr>
            <a:r>
              <a:rPr lang="es-419" sz="1200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Se ejecutan DESPUÉS de recibir la respuesta.</a:t>
            </a:r>
            <a:endParaRPr sz="1200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1D3F"/>
              </a:buClr>
              <a:buSzPts val="1200"/>
              <a:buFont typeface="Raleway"/>
              <a:buChar char="●"/>
            </a:pPr>
            <a:r>
              <a:rPr lang="es-419" sz="1200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¿Para qué sirven?</a:t>
            </a:r>
            <a:endParaRPr sz="1200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1D3F"/>
              </a:buClr>
              <a:buSzPts val="1200"/>
              <a:buFont typeface="Raleway"/>
              <a:buChar char="○"/>
            </a:pPr>
            <a:r>
              <a:rPr lang="es-419" sz="1200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Aserciones: Validar status 200, cuerpo del JSON, tiempos de respuesta.</a:t>
            </a:r>
            <a:endParaRPr sz="1200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1D3F"/>
              </a:buClr>
              <a:buSzPts val="1200"/>
              <a:buFont typeface="Raleway"/>
              <a:buChar char="○"/>
            </a:pPr>
            <a:r>
              <a:rPr lang="es-419" sz="1200">
                <a:solidFill>
                  <a:srgbClr val="081D3F"/>
                </a:solidFill>
                <a:latin typeface="Raleway"/>
                <a:ea typeface="Raleway"/>
                <a:cs typeface="Raleway"/>
                <a:sym typeface="Raleway"/>
              </a:rPr>
              <a:t>Encadenamiento: Guardar un dato de la respuesta (ej: token o id) en una variable de entorno para que lo use la siguiente petición.</a:t>
            </a:r>
            <a:endParaRPr sz="1200">
              <a:solidFill>
                <a:srgbClr val="081D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